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615" r:id="rId3"/>
    <p:sldId id="447" r:id="rId4"/>
    <p:sldId id="286" r:id="rId5"/>
    <p:sldId id="709" r:id="rId6"/>
    <p:sldId id="710" r:id="rId7"/>
    <p:sldId id="706" r:id="rId8"/>
    <p:sldId id="707" r:id="rId9"/>
    <p:sldId id="708" r:id="rId10"/>
    <p:sldId id="608" r:id="rId11"/>
    <p:sldId id="295" r:id="rId12"/>
    <p:sldId id="622" r:id="rId13"/>
    <p:sldId id="625" r:id="rId14"/>
    <p:sldId id="665" r:id="rId15"/>
    <p:sldId id="626" r:id="rId16"/>
    <p:sldId id="627" r:id="rId17"/>
    <p:sldId id="628" r:id="rId18"/>
    <p:sldId id="575" r:id="rId19"/>
    <p:sldId id="629" r:id="rId20"/>
    <p:sldId id="630" r:id="rId21"/>
    <p:sldId id="569" r:id="rId22"/>
    <p:sldId id="570" r:id="rId23"/>
    <p:sldId id="576" r:id="rId24"/>
    <p:sldId id="631" r:id="rId25"/>
    <p:sldId id="474" r:id="rId26"/>
    <p:sldId id="577" r:id="rId27"/>
    <p:sldId id="616" r:id="rId28"/>
    <p:sldId id="617" r:id="rId29"/>
    <p:sldId id="632" r:id="rId30"/>
    <p:sldId id="618" r:id="rId31"/>
    <p:sldId id="578" r:id="rId32"/>
    <p:sldId id="579" r:id="rId33"/>
    <p:sldId id="581" r:id="rId34"/>
    <p:sldId id="580" r:id="rId35"/>
    <p:sldId id="633" r:id="rId36"/>
    <p:sldId id="582" r:id="rId37"/>
    <p:sldId id="583" r:id="rId38"/>
    <p:sldId id="584" r:id="rId39"/>
    <p:sldId id="634" r:id="rId40"/>
    <p:sldId id="635" r:id="rId41"/>
    <p:sldId id="636" r:id="rId42"/>
    <p:sldId id="638" r:id="rId43"/>
    <p:sldId id="585" r:id="rId44"/>
    <p:sldId id="588" r:id="rId45"/>
    <p:sldId id="620" r:id="rId46"/>
    <p:sldId id="586" r:id="rId47"/>
    <p:sldId id="587" r:id="rId48"/>
    <p:sldId id="589" r:id="rId49"/>
    <p:sldId id="590" r:id="rId50"/>
    <p:sldId id="639" r:id="rId51"/>
    <p:sldId id="591" r:id="rId52"/>
    <p:sldId id="640" r:id="rId53"/>
    <p:sldId id="641" r:id="rId54"/>
    <p:sldId id="593" r:id="rId55"/>
    <p:sldId id="600" r:id="rId56"/>
    <p:sldId id="448" r:id="rId57"/>
    <p:sldId id="261" r:id="rId5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878"/>
    <a:srgbClr val="FF0000"/>
    <a:srgbClr val="E6D2D2"/>
    <a:srgbClr val="D95151"/>
    <a:srgbClr val="00FFFF"/>
    <a:srgbClr val="0000FF"/>
    <a:srgbClr val="FF00FF"/>
    <a:srgbClr val="00FF00"/>
    <a:srgbClr val="FFFF00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8" autoAdjust="0"/>
    <p:restoredTop sz="96510" autoAdjust="0"/>
  </p:normalViewPr>
  <p:slideViewPr>
    <p:cSldViewPr>
      <p:cViewPr varScale="1">
        <p:scale>
          <a:sx n="83" d="100"/>
          <a:sy n="83" d="100"/>
        </p:scale>
        <p:origin x="7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0885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040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25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119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1226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896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896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958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61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558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2139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0443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0180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4348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7576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7158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8413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4948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173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3220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425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676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516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28357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9580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1415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0517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1834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8962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04524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4352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5122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2483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15087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8224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2872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1899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1816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889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10768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6645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0642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48196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48324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639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67422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216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03218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78795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9745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4265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16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2139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03.05.2023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emf"/><Relationship Id="rId5" Type="http://schemas.openxmlformats.org/officeDocument/2006/relationships/image" Target="../media/image23.emf"/><Relationship Id="rId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00.png"/><Relationship Id="rId4" Type="http://schemas.openxmlformats.org/officeDocument/2006/relationships/image" Target="../media/image24.png"/><Relationship Id="rId9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29.png"/><Relationship Id="rId9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.png"/><Relationship Id="rId7" Type="http://schemas.openxmlformats.org/officeDocument/2006/relationships/image" Target="../media/image281.png"/><Relationship Id="rId12" Type="http://schemas.openxmlformats.org/officeDocument/2006/relationships/image" Target="../media/image4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1.png"/><Relationship Id="rId11" Type="http://schemas.openxmlformats.org/officeDocument/2006/relationships/image" Target="../media/image42.emf"/><Relationship Id="rId5" Type="http://schemas.openxmlformats.org/officeDocument/2006/relationships/image" Target="../media/image260.png"/><Relationship Id="rId10" Type="http://schemas.openxmlformats.org/officeDocument/2006/relationships/image" Target="../media/image41.emf"/><Relationship Id="rId4" Type="http://schemas.openxmlformats.org/officeDocument/2006/relationships/image" Target="../media/image39.png"/><Relationship Id="rId9" Type="http://schemas.openxmlformats.org/officeDocument/2006/relationships/image" Target="../media/image3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55.svg"/><Relationship Id="rId10" Type="http://schemas.openxmlformats.org/officeDocument/2006/relationships/image" Target="../media/image330.png"/><Relationship Id="rId4" Type="http://schemas.openxmlformats.org/officeDocument/2006/relationships/image" Target="../media/image54.png"/><Relationship Id="rId9" Type="http://schemas.openxmlformats.org/officeDocument/2006/relationships/image" Target="../media/image3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407368" y="2420888"/>
            <a:ext cx="11521280" cy="237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04</a:t>
            </a: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Истории про то, как сделать из слов Векторы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618D4D5D-371A-4B0A-BFF2-85FD8A6FE01F}"/>
              </a:ext>
            </a:extLst>
          </p:cNvPr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64878" y="1921543"/>
            <a:ext cx="11496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Вложения (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Embedding)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Контекстный подход</a:t>
            </a: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9897CEA-C674-5E79-C3F6-9357039FAD53}"/>
              </a:ext>
            </a:extLst>
          </p:cNvPr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227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A984BF-0715-455F-ACF0-596F386A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77609C-789B-41B1-A98A-B2F2172E04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83C4F8-60B1-485E-A55A-6F234F59B9E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481875" y="862308"/>
            <a:ext cx="11691801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C5D24A-E666-43A6-BD04-FC9BC2449EDA}"/>
              </a:ext>
            </a:extLst>
          </p:cNvPr>
          <p:cNvSpPr/>
          <p:nvPr/>
        </p:nvSpPr>
        <p:spPr>
          <a:xfrm>
            <a:off x="263352" y="1546500"/>
            <a:ext cx="1216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Neighbourhood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Components Analysis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Метод Главных Компонент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PCA</a:t>
            </a:r>
            <a:endParaRPr lang="en-US" sz="2400" b="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B8291281-74DD-44CA-A6F8-75BD292B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060848"/>
            <a:ext cx="6685446" cy="125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AC18E6F-38F5-481A-A673-121C9F985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07" y="2511230"/>
            <a:ext cx="3681925" cy="38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5811136-10B2-4E8A-BE06-0E288FCD038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5760" y="3262552"/>
            <a:ext cx="3564432" cy="3564432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CF5D0F6-D25A-4716-A400-1402C6A0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20" y="3262552"/>
            <a:ext cx="3543340" cy="359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F3ADDC3-8FD4-0D86-2542-BC36E83A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17285"/>
            <a:ext cx="8856984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хитрые представления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5F8FAFF-4280-449A-8C07-D2FEBADFA706}"/>
              </a:ext>
            </a:extLst>
          </p:cNvPr>
          <p:cNvSpPr/>
          <p:nvPr/>
        </p:nvSpPr>
        <p:spPr>
          <a:xfrm>
            <a:off x="1769838" y="300315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Variational Auto-Encoders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84A3C5-1B28-4A3E-9EF5-A48C197DB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432" t="18003" r="24225" b="17335"/>
          <a:stretch/>
        </p:blipFill>
        <p:spPr>
          <a:xfrm>
            <a:off x="755584" y="1228921"/>
            <a:ext cx="10369152" cy="3459324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09E5A68-17E3-4C18-B881-09F82EF02BE0}"/>
              </a:ext>
            </a:extLst>
          </p:cNvPr>
          <p:cNvSpPr/>
          <p:nvPr/>
        </p:nvSpPr>
        <p:spPr>
          <a:xfrm>
            <a:off x="4799856" y="1932299"/>
            <a:ext cx="2604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Скрытое Представление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2B5A8FC-5BF0-4D57-BC02-5DFF947B91B9}"/>
              </a:ext>
            </a:extLst>
          </p:cNvPr>
          <p:cNvSpPr/>
          <p:nvPr/>
        </p:nvSpPr>
        <p:spPr>
          <a:xfrm>
            <a:off x="5644738" y="2625222"/>
            <a:ext cx="667286" cy="71035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030A0"/>
              </a:solidFill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6876937-24A8-4D67-91F0-2C6E4D5949B5}"/>
              </a:ext>
            </a:extLst>
          </p:cNvPr>
          <p:cNvCxnSpPr>
            <a:cxnSpLocks/>
          </p:cNvCxnSpPr>
          <p:nvPr/>
        </p:nvCxnSpPr>
        <p:spPr>
          <a:xfrm flipH="1">
            <a:off x="4367808" y="3335577"/>
            <a:ext cx="1276930" cy="7414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AA18B1E-7268-4C5E-B35D-BAF61EA29071}"/>
              </a:ext>
            </a:extLst>
          </p:cNvPr>
          <p:cNvCxnSpPr>
            <a:cxnSpLocks/>
          </p:cNvCxnSpPr>
          <p:nvPr/>
        </p:nvCxnSpPr>
        <p:spPr>
          <a:xfrm>
            <a:off x="6312024" y="3335577"/>
            <a:ext cx="1872208" cy="71035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D83AA4A-76AF-4382-BDBA-FB3B1609EC6C}"/>
              </a:ext>
            </a:extLst>
          </p:cNvPr>
          <p:cNvSpPr/>
          <p:nvPr/>
        </p:nvSpPr>
        <p:spPr>
          <a:xfrm>
            <a:off x="7781492" y="4821136"/>
            <a:ext cx="504056" cy="12481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553BB34-623E-4488-83A4-CEA994536C25}"/>
              </a:ext>
            </a:extLst>
          </p:cNvPr>
          <p:cNvSpPr/>
          <p:nvPr/>
        </p:nvSpPr>
        <p:spPr>
          <a:xfrm>
            <a:off x="5763255" y="4000985"/>
            <a:ext cx="504056" cy="1029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E871617-A856-40CF-A00B-70E3ECEC01E2}"/>
              </a:ext>
            </a:extLst>
          </p:cNvPr>
          <p:cNvSpPr/>
          <p:nvPr/>
        </p:nvSpPr>
        <p:spPr>
          <a:xfrm>
            <a:off x="5807968" y="5445224"/>
            <a:ext cx="504056" cy="10670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DAD83A-34F6-437B-BEC6-5FEFB12D9156}"/>
                  </a:ext>
                </a:extLst>
              </p:cNvPr>
              <p:cNvSpPr txBox="1"/>
              <p:nvPr/>
            </p:nvSpPr>
            <p:spPr>
              <a:xfrm>
                <a:off x="0" y="3933056"/>
                <a:ext cx="3647922" cy="812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DAD83A-34F6-437B-BEC6-5FEFB12D9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33056"/>
                <a:ext cx="3647922" cy="8125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9957E8C-E4B9-4E96-ABBB-B9B3390403C1}"/>
              </a:ext>
            </a:extLst>
          </p:cNvPr>
          <p:cNvSpPr/>
          <p:nvPr/>
        </p:nvSpPr>
        <p:spPr>
          <a:xfrm>
            <a:off x="3935760" y="4100251"/>
            <a:ext cx="15973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Слой Средних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C1A60F4-2D05-426C-A4E7-2608ACD79368}"/>
              </a:ext>
            </a:extLst>
          </p:cNvPr>
          <p:cNvSpPr/>
          <p:nvPr/>
        </p:nvSpPr>
        <p:spPr>
          <a:xfrm>
            <a:off x="4110790" y="5378571"/>
            <a:ext cx="1652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Слой СКО</a:t>
            </a:r>
            <a:endParaRPr lang="ru-RU" sz="2400" dirty="0">
              <a:solidFill>
                <a:srgbClr val="7030A0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B9C0C5F-7CEA-4375-B396-64C295EAECA7}"/>
              </a:ext>
            </a:extLst>
          </p:cNvPr>
          <p:cNvSpPr/>
          <p:nvPr/>
        </p:nvSpPr>
        <p:spPr>
          <a:xfrm>
            <a:off x="6696024" y="3957129"/>
            <a:ext cx="27123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Скрытое Распределение</a:t>
            </a:r>
            <a:endParaRPr lang="ru-RU" sz="2400" dirty="0">
              <a:solidFill>
                <a:srgbClr val="00B050"/>
              </a:solidFill>
            </a:endParaRP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F54FB976-96A4-4458-9D90-AAADC31BC90C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6267311" y="4515749"/>
            <a:ext cx="1514181" cy="9294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B0674EA5-BE4E-4D9D-9287-0695E81B6DCC}"/>
              </a:ext>
            </a:extLst>
          </p:cNvPr>
          <p:cNvCxnSpPr>
            <a:cxnSpLocks/>
            <a:stCxn id="26" idx="3"/>
            <a:endCxn id="10" idx="1"/>
          </p:cNvCxnSpPr>
          <p:nvPr/>
        </p:nvCxnSpPr>
        <p:spPr>
          <a:xfrm flipV="1">
            <a:off x="6312024" y="5445224"/>
            <a:ext cx="1469468" cy="5335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031FF1C-DC74-4B34-95C2-2CF166EA74A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285548" y="5445224"/>
            <a:ext cx="4267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6C2497-6EFB-42CC-B725-47DE9A232B06}"/>
                  </a:ext>
                </a:extLst>
              </p:cNvPr>
              <p:cNvSpPr txBox="1"/>
              <p:nvPr/>
            </p:nvSpPr>
            <p:spPr>
              <a:xfrm>
                <a:off x="119336" y="4869160"/>
                <a:ext cx="3797771" cy="771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Вход−Выход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B6C2497-6EFB-42CC-B725-47DE9A232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869160"/>
                <a:ext cx="3797771" cy="771814"/>
              </a:xfrm>
              <a:prstGeom prst="rect">
                <a:avLst/>
              </a:prstGeom>
              <a:blipFill>
                <a:blip r:embed="rId7"/>
                <a:stretch>
                  <a:fillRect l="-1605" b="-134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0C5F2E5-6314-4A6D-8D0C-BAEECD75CAE9}"/>
              </a:ext>
            </a:extLst>
          </p:cNvPr>
          <p:cNvSpPr/>
          <p:nvPr/>
        </p:nvSpPr>
        <p:spPr>
          <a:xfrm>
            <a:off x="60991" y="5758032"/>
            <a:ext cx="37977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Дивергенция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Кульбака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Лейблера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61E20ADF-4EBF-4C78-843D-2F64B84A6194}"/>
              </a:ext>
            </a:extLst>
          </p:cNvPr>
          <p:cNvSpPr txBox="1">
            <a:spLocks/>
          </p:cNvSpPr>
          <p:nvPr/>
        </p:nvSpPr>
        <p:spPr>
          <a:xfrm>
            <a:off x="2099556" y="627021"/>
            <a:ext cx="7920880" cy="1309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Вариационные Авто-</a:t>
            </a:r>
            <a:r>
              <a:rPr lang="ru-RU" sz="3200" b="1" dirty="0" err="1">
                <a:solidFill>
                  <a:schemeClr val="bg1"/>
                </a:solidFill>
                <a:latin typeface="-apple-system"/>
              </a:rPr>
              <a:t>Энкодеры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5356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227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A984BF-0715-455F-ACF0-596F386A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77609C-789B-41B1-A98A-B2F2172E04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83C4F8-60B1-485E-A55A-6F234F59B9E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FAF4BB-3362-40C3-BD90-A041A749BAA3}"/>
              </a:ext>
            </a:extLst>
          </p:cNvPr>
          <p:cNvSpPr/>
          <p:nvPr/>
        </p:nvSpPr>
        <p:spPr>
          <a:xfrm>
            <a:off x="2279576" y="270810"/>
            <a:ext cx="7710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 Embeddings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(Вложения?)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481875" y="862308"/>
            <a:ext cx="11691801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BC21C9-E003-4D20-8463-50E2E64D0863}"/>
              </a:ext>
            </a:extLst>
          </p:cNvPr>
          <p:cNvSpPr/>
          <p:nvPr/>
        </p:nvSpPr>
        <p:spPr>
          <a:xfrm>
            <a:off x="3338327" y="1362039"/>
            <a:ext cx="8407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Happy, I study machine learning at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UrFU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Study ! :)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3309270" y="2549617"/>
            <a:ext cx="8407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['happy', ',',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'machine', 'learning', 'at',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urfu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'!', ':)']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8BAF7-35D8-4364-A428-D33B9C2E2BA3}"/>
                  </a:ext>
                </a:extLst>
              </p:cNvPr>
              <p:cNvSpPr txBox="1"/>
              <p:nvPr/>
            </p:nvSpPr>
            <p:spPr>
              <a:xfrm>
                <a:off x="3878845" y="4026591"/>
                <a:ext cx="78194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8BAF7-35D8-4364-A428-D33B9C2E2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45" y="4026591"/>
                <a:ext cx="781944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6A5B81-8D15-436D-8D74-8D72682FF0D4}"/>
                  </a:ext>
                </a:extLst>
              </p:cNvPr>
              <p:cNvSpPr txBox="1"/>
              <p:nvPr/>
            </p:nvSpPr>
            <p:spPr>
              <a:xfrm>
                <a:off x="5302479" y="4026591"/>
                <a:ext cx="772456" cy="1376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6A5B81-8D15-436D-8D74-8D72682F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79" y="4026591"/>
                <a:ext cx="772456" cy="13762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91767-09EB-44F9-92AB-E5C20F65EF18}"/>
                  </a:ext>
                </a:extLst>
              </p:cNvPr>
              <p:cNvSpPr txBox="1"/>
              <p:nvPr/>
            </p:nvSpPr>
            <p:spPr>
              <a:xfrm>
                <a:off x="8220664" y="4026591"/>
                <a:ext cx="1169999" cy="1379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1337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91767-09EB-44F9-92AB-E5C20F65E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664" y="4026591"/>
                <a:ext cx="1169999" cy="13790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C0387-27F4-414C-BAD2-E3CEA4CBB0A2}"/>
                  </a:ext>
                </a:extLst>
              </p:cNvPr>
              <p:cNvSpPr txBox="1"/>
              <p:nvPr/>
            </p:nvSpPr>
            <p:spPr>
              <a:xfrm>
                <a:off x="6869670" y="3931215"/>
                <a:ext cx="698461" cy="1174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C0387-27F4-414C-BAD2-E3CEA4CB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670" y="3931215"/>
                <a:ext cx="698461" cy="1174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7E824BB-EB46-4D13-BA95-6DD133889EAB}"/>
              </a:ext>
            </a:extLst>
          </p:cNvPr>
          <p:cNvSpPr/>
          <p:nvPr/>
        </p:nvSpPr>
        <p:spPr>
          <a:xfrm>
            <a:off x="719197" y="1269705"/>
            <a:ext cx="2280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E216B4D-7AE2-4840-A7D2-B8A5E032AE3D}"/>
              </a:ext>
            </a:extLst>
          </p:cNvPr>
          <p:cNvSpPr/>
          <p:nvPr/>
        </p:nvSpPr>
        <p:spPr>
          <a:xfrm>
            <a:off x="650519" y="2582221"/>
            <a:ext cx="223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Токены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C44A82B-B3A8-4A65-A2D1-8E709996E4CF}"/>
              </a:ext>
            </a:extLst>
          </p:cNvPr>
          <p:cNvSpPr/>
          <p:nvPr/>
        </p:nvSpPr>
        <p:spPr>
          <a:xfrm>
            <a:off x="499100" y="4439967"/>
            <a:ext cx="2892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Векторы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64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2" descr="Evolution of the Alphabet – UsefulCharts">
            <a:extLst>
              <a:ext uri="{FF2B5EF4-FFF2-40B4-BE49-F238E27FC236}">
                <a16:creationId xmlns:a16="http://schemas.microsoft.com/office/drawing/2014/main" id="{BBCF724C-FC89-48F5-AC40-DC467768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902" y="1097313"/>
            <a:ext cx="3455638" cy="5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ncient Egyptian letters - Swan Bazaar Blogs">
            <a:extLst>
              <a:ext uri="{FF2B5EF4-FFF2-40B4-BE49-F238E27FC236}">
                <a16:creationId xmlns:a16="http://schemas.microsoft.com/office/drawing/2014/main" id="{CBE7D1D1-CC13-42E7-B32A-F2F28DDE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0" y="1791066"/>
            <a:ext cx="5643284" cy="45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983432" y="6402524"/>
            <a:ext cx="396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Египетские символы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2D43F-3750-4DC0-AD5C-19B468DA47D5}"/>
              </a:ext>
            </a:extLst>
          </p:cNvPr>
          <p:cNvSpPr txBox="1"/>
          <p:nvPr/>
        </p:nvSpPr>
        <p:spPr>
          <a:xfrm>
            <a:off x="6421512" y="6151959"/>
            <a:ext cx="5795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https://usefulcharts.com/blogs/charts/evolution-of-the-english-alphabet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F7FB2A7-BCA2-E6CB-3324-CF7A31677117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EBC21C9-E003-4D20-8463-50E2E64D0863}"/>
              </a:ext>
            </a:extLst>
          </p:cNvPr>
          <p:cNvSpPr/>
          <p:nvPr/>
        </p:nvSpPr>
        <p:spPr>
          <a:xfrm>
            <a:off x="263352" y="1171813"/>
            <a:ext cx="10969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словам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 частям слова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буквам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263353" y="1865178"/>
            <a:ext cx="2376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['happy', ',',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'machine', 'learning', 'at',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urfu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'!', ':)']</a:t>
            </a:r>
            <a:endParaRPr lang="ru-RU" sz="2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7003233" y="1937186"/>
            <a:ext cx="518457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[‘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h’,’a’,’p’,’p’,’y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‘,’,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s’,’t’,’u’,’d’,’y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‘m’,’a’,’c’,’h’,’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n’,’e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‘l’,’e’,’a’,’r’,’n’,’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n’,’g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a’,’t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u’,’r’,’f’,’u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 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s’,’t’,’u’,’d’,’y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 ‘!’,’ ‘:)’]</a:t>
            </a:r>
            <a:endParaRPr lang="ru-RU" sz="20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3935761" y="1865178"/>
            <a:ext cx="3240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happ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',’#y’, ',',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stud',’#y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’, 'machine', 'learn', ’#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ing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’, 'at',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urfu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stud',’#y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’,  </a:t>
            </a:r>
          </a:p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'!', ':)']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56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Стемминг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Лемматизация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3E51E85-157C-404C-A687-8379E19F412E}"/>
              </a:ext>
            </a:extLst>
          </p:cNvPr>
          <p:cNvSpPr/>
          <p:nvPr/>
        </p:nvSpPr>
        <p:spPr>
          <a:xfrm>
            <a:off x="3215680" y="1628800"/>
            <a:ext cx="5544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84919" y="1332596"/>
            <a:ext cx="102971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Стемминг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(выделение корней) подразумевает просто удаление несколько последних символов слова, что часто приводит к неправильному значению и правописанию.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Лемматизация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учитывает контекст и преобразует слово в его осмысленную базовую форму, которая называется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леммой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Сначала нужно определить часть речи слова.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Иногда одно и то же слово может иметь несколько разных лемм.</a:t>
            </a:r>
          </a:p>
          <a:p>
            <a:pPr algn="just"/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Целью как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стемминга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так и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лемматизации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является уменьшение морфологической изменчивости.</a:t>
            </a:r>
          </a:p>
        </p:txBody>
      </p:sp>
    </p:spTree>
    <p:extLst>
      <p:ext uri="{BB962C8B-B14F-4D97-AF65-F5344CB8AC3E}">
        <p14:creationId xmlns:p14="http://schemas.microsoft.com/office/powerpoint/2010/main" val="388896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Стемминг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Лемматизация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978155"/>
              </p:ext>
            </p:extLst>
          </p:nvPr>
        </p:nvGraphicFramePr>
        <p:xfrm>
          <a:off x="1163452" y="2248598"/>
          <a:ext cx="9433047" cy="234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44349">
                  <a:extLst>
                    <a:ext uri="{9D8B030D-6E8A-4147-A177-3AD203B41FA5}">
                      <a16:colId xmlns:a16="http://schemas.microsoft.com/office/drawing/2014/main" val="1859861791"/>
                    </a:ext>
                  </a:extLst>
                </a:gridCol>
                <a:gridCol w="3144349">
                  <a:extLst>
                    <a:ext uri="{9D8B030D-6E8A-4147-A177-3AD203B41FA5}">
                      <a16:colId xmlns:a16="http://schemas.microsoft.com/office/drawing/2014/main" val="1399198890"/>
                    </a:ext>
                  </a:extLst>
                </a:gridCol>
                <a:gridCol w="3144349">
                  <a:extLst>
                    <a:ext uri="{9D8B030D-6E8A-4147-A177-3AD203B41FA5}">
                      <a16:colId xmlns:a16="http://schemas.microsoft.com/office/drawing/2014/main" val="2246015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Word</a:t>
                      </a:r>
                      <a:endParaRPr lang="ru-RU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Lemma </a:t>
                      </a:r>
                      <a:endParaRPr lang="ru-RU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Stem</a:t>
                      </a:r>
                      <a:endParaRPr lang="ru-RU" sz="2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92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caring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(to) care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car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13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(someone)</a:t>
                      </a:r>
                      <a:r>
                        <a:rPr lang="en-US" sz="2400" baseline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</a:t>
                      </a:r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stripes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(to) strip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strip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(multiple)</a:t>
                      </a:r>
                      <a:r>
                        <a:rPr lang="en-US" sz="2400" baseline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stripes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stripe 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strip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18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walking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(to) walk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walk</a:t>
                      </a:r>
                      <a:endParaRPr lang="ru-RU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8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8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2713" y="6940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Стемминг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035A09-5BC7-4C0C-B04F-CE5577C6B379}"/>
              </a:ext>
            </a:extLst>
          </p:cNvPr>
          <p:cNvSpPr/>
          <p:nvPr/>
        </p:nvSpPr>
        <p:spPr>
          <a:xfrm>
            <a:off x="195265" y="2000921"/>
            <a:ext cx="24030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30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уч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ить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730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уч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ение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730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уч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итель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730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уч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ать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290F75-3EF9-4571-A09E-406B7AAC154C}"/>
              </a:ext>
            </a:extLst>
          </p:cNvPr>
          <p:cNvSpPr/>
          <p:nvPr/>
        </p:nvSpPr>
        <p:spPr>
          <a:xfrm>
            <a:off x="2682094" y="1974905"/>
            <a:ext cx="24713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3050">
              <a:buFont typeface="Arial" panose="020B0604020202020204" pitchFamily="34" charset="0"/>
              <a:buChar char="•"/>
            </a:pP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крут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як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730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крут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ой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2730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крут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A7ACBB-7906-4E1B-A264-4A16FE5854FE}"/>
              </a:ext>
            </a:extLst>
          </p:cNvPr>
          <p:cNvSpPr/>
          <p:nvPr/>
        </p:nvSpPr>
        <p:spPr>
          <a:xfrm>
            <a:off x="968369" y="4056898"/>
            <a:ext cx="595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уч</a:t>
            </a:r>
            <a:endParaRPr lang="tr-TR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5340CE7-BB9C-46EC-9EB9-BB56B39F4C4C}"/>
              </a:ext>
            </a:extLst>
          </p:cNvPr>
          <p:cNvSpPr/>
          <p:nvPr/>
        </p:nvSpPr>
        <p:spPr>
          <a:xfrm>
            <a:off x="2977999" y="4108865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крут</a:t>
            </a:r>
            <a:endParaRPr lang="tr-TR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8565A0-169B-48A3-95C6-F247C36032F1}"/>
              </a:ext>
            </a:extLst>
          </p:cNvPr>
          <p:cNvSpPr/>
          <p:nvPr/>
        </p:nvSpPr>
        <p:spPr>
          <a:xfrm>
            <a:off x="5136857" y="2144099"/>
            <a:ext cx="69709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nltk.stem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PorterStemmer  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stemmer = PorterStemmer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tweets_stem = 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[]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endParaRPr lang="en-US" sz="2400" dirty="0">
              <a:solidFill>
                <a:srgbClr val="C586C0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word </a:t>
            </a:r>
            <a:r>
              <a:rPr lang="tr-TR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tweets_clean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tr-T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stem_word = stemmer.stem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word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tweets_stem.append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stem_word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69547EF-7F5E-49A0-8D75-9D0AAECABFBC}"/>
              </a:ext>
            </a:extLst>
          </p:cNvPr>
          <p:cNvSpPr/>
          <p:nvPr/>
        </p:nvSpPr>
        <p:spPr>
          <a:xfrm>
            <a:off x="195265" y="5729441"/>
            <a:ext cx="11475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</a:t>
            </a:r>
            <a:r>
              <a:rPr lang="ru-RU" sz="2400" dirty="0">
                <a:solidFill>
                  <a:srgbClr val="D5D5D5"/>
                </a:solidFill>
                <a:latin typeface="Courier New" panose="02070309020205020404" pitchFamily="49" charset="0"/>
              </a:rPr>
              <a:t>крут</a:t>
            </a:r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уч</a:t>
            </a:r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>
                <a:solidFill>
                  <a:srgbClr val="D5D5D5"/>
                </a:solidFill>
                <a:latin typeface="Courier New" panose="02070309020205020404" pitchFamily="49" charset="0"/>
              </a:rPr>
              <a:t>машин</a:t>
            </a:r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уч</a:t>
            </a:r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урфу</a:t>
            </a:r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>
                <a:solidFill>
                  <a:srgbClr val="D5D5D5"/>
                </a:solidFill>
                <a:latin typeface="Courier New" panose="02070309020205020404" pitchFamily="49" charset="0"/>
              </a:rPr>
              <a:t>наук</a:t>
            </a:r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':)']</a:t>
            </a:r>
            <a:endParaRPr lang="ru-RU" sz="2400" dirty="0"/>
          </a:p>
        </p:txBody>
      </p:sp>
      <p:sp>
        <p:nvSpPr>
          <p:cNvPr id="3" name="Стрелка вниз 2"/>
          <p:cNvSpPr/>
          <p:nvPr/>
        </p:nvSpPr>
        <p:spPr>
          <a:xfrm>
            <a:off x="1117128" y="3816803"/>
            <a:ext cx="297518" cy="292063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низ 18"/>
          <p:cNvSpPr/>
          <p:nvPr/>
        </p:nvSpPr>
        <p:spPr>
          <a:xfrm>
            <a:off x="3315110" y="3510689"/>
            <a:ext cx="297518" cy="598176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-73508" y="5127575"/>
            <a:ext cx="130195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</a:t>
            </a:r>
            <a:r>
              <a:rPr lang="ru-RU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крутяк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>
                <a:solidFill>
                  <a:srgbClr val="D5D5D5"/>
                </a:solidFill>
                <a:latin typeface="Courier New" panose="02070309020205020404" pitchFamily="49" charset="0"/>
              </a:rPr>
              <a:t>изучаю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>
                <a:solidFill>
                  <a:srgbClr val="D5D5D5"/>
                </a:solidFill>
                <a:latin typeface="Courier New" panose="02070309020205020404" pitchFamily="49" charset="0"/>
              </a:rPr>
              <a:t>машинное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>
                <a:solidFill>
                  <a:srgbClr val="D5D5D5"/>
                </a:solidFill>
                <a:latin typeface="Courier New" panose="02070309020205020404" pitchFamily="49" charset="0"/>
              </a:rPr>
              <a:t>обучение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урфу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ru-RU" sz="2400" dirty="0">
                <a:solidFill>
                  <a:srgbClr val="D5D5D5"/>
                </a:solidFill>
                <a:latin typeface="Courier New" panose="02070309020205020404" pitchFamily="49" charset="0"/>
              </a:rPr>
              <a:t>наука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':)']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427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9" grpId="0"/>
      <p:bldP spid="10" grpId="0"/>
      <p:bldP spid="16" grpId="0"/>
      <p:bldP spid="11" grpId="0"/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25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Лемматизация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67408" y="155429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nltk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62526" y="1993929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nltk.download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averaged_perceptron_tagger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762526" y="2409177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nltk.tag.pos_tag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word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927648" y="2866439"/>
            <a:ext cx="5561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nltk.stem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WordNetLemmatizer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2920860" y="3225632"/>
            <a:ext cx="3631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wnl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WordNetLemmatizer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2974821" y="3554283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wnl.lemmatize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word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tag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4024521"/>
            <a:ext cx="7640511" cy="25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6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7" grpId="0"/>
      <p:bldP spid="18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C4F0B36-B68F-4B21-9FE7-7CD9C520A79B}"/>
              </a:ext>
            </a:extLst>
          </p:cNvPr>
          <p:cNvSpPr/>
          <p:nvPr/>
        </p:nvSpPr>
        <p:spPr>
          <a:xfrm>
            <a:off x="1769838" y="300315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</a:t>
            </a:r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2AE4C-9908-1249-C1C8-75E87A1C2475}"/>
              </a:ext>
            </a:extLst>
          </p:cNvPr>
          <p:cNvSpPr txBox="1"/>
          <p:nvPr/>
        </p:nvSpPr>
        <p:spPr>
          <a:xfrm>
            <a:off x="767408" y="1484784"/>
            <a:ext cx="97930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Генеративные Модели</a:t>
            </a:r>
          </a:p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Генеративно-Состезательные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Сети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Генератор Дискриминатор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Вариационные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Авто-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Энкодеры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Энкодеры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Декодеры, Скрытое Пространство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Еще есть Диффузии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Перенос Стиля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Содержание, Стиль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344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64878" y="1921543"/>
            <a:ext cx="11496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Вложения (</a:t>
            </a:r>
            <a:r>
              <a:rPr lang="en-US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Embedding)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Контекстный подход</a:t>
            </a: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C8D5A62-8C8D-8491-C09D-85EDF9797F0F}"/>
              </a:ext>
            </a:extLst>
          </p:cNvPr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Словарь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3E51E85-157C-404C-A687-8379E19F412E}"/>
              </a:ext>
            </a:extLst>
          </p:cNvPr>
          <p:cNvSpPr/>
          <p:nvPr/>
        </p:nvSpPr>
        <p:spPr>
          <a:xfrm>
            <a:off x="987978" y="1306250"/>
            <a:ext cx="11184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Структурированная коллекция всех известных слов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21742C7-0B0D-471E-8A87-FAB1CD355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91730"/>
              </p:ext>
            </p:extLst>
          </p:nvPr>
        </p:nvGraphicFramePr>
        <p:xfrm>
          <a:off x="1343472" y="2556174"/>
          <a:ext cx="1511300" cy="3124200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val="167260859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960287173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I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107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a</a:t>
                      </a:r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325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happy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4472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study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1347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machine 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72612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learning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4083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sad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6162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hate</a:t>
                      </a:r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1163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deep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2936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…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72627"/>
                  </a:ext>
                </a:extLst>
              </a:tr>
            </a:tbl>
          </a:graphicData>
        </a:graphic>
      </p:graphicFrame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FFB3ACB-17E4-41AE-BFE3-C3D144DECF5C}"/>
              </a:ext>
            </a:extLst>
          </p:cNvPr>
          <p:cNvSpPr/>
          <p:nvPr/>
        </p:nvSpPr>
        <p:spPr>
          <a:xfrm>
            <a:off x="4223792" y="2556174"/>
            <a:ext cx="7786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happy because I study machine learning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3B7DB2F-CF64-4692-8B1F-C4A2A6E596D2}"/>
              </a:ext>
            </a:extLst>
          </p:cNvPr>
          <p:cNvSpPr/>
          <p:nvPr/>
        </p:nvSpPr>
        <p:spPr>
          <a:xfrm>
            <a:off x="4181940" y="3690739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sad because I hate deep learning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3F780CA-50C5-4EA3-9089-C1F65ACD91A5}"/>
              </a:ext>
            </a:extLst>
          </p:cNvPr>
          <p:cNvSpPr/>
          <p:nvPr/>
        </p:nvSpPr>
        <p:spPr>
          <a:xfrm>
            <a:off x="4223792" y="4762451"/>
            <a:ext cx="93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56713BC-4DE6-436A-8DDD-BBBCFD584287}"/>
              </a:ext>
            </a:extLst>
          </p:cNvPr>
          <p:cNvSpPr/>
          <p:nvPr/>
        </p:nvSpPr>
        <p:spPr>
          <a:xfrm>
            <a:off x="4181940" y="3034441"/>
            <a:ext cx="7786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 1, 1, 1, 1, 1, 0, 0, 0, …]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655B0BE-CC47-4C5C-A108-AC0B3EE61FC8}"/>
              </a:ext>
            </a:extLst>
          </p:cNvPr>
          <p:cNvSpPr/>
          <p:nvPr/>
        </p:nvSpPr>
        <p:spPr>
          <a:xfrm>
            <a:off x="4159005" y="4226595"/>
            <a:ext cx="7786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 1, 0, 1, 0, 1, 1, 1, 1, …]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75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1393623"/>
            <a:ext cx="6984776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Простой вектор признаков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модели. Антон Долганов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3E51E85-157C-404C-A687-8379E19F412E}"/>
              </a:ext>
            </a:extLst>
          </p:cNvPr>
          <p:cNvSpPr/>
          <p:nvPr/>
        </p:nvSpPr>
        <p:spPr>
          <a:xfrm>
            <a:off x="3962007" y="1003140"/>
            <a:ext cx="4680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 тональности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FFB3ACB-17E4-41AE-BFE3-C3D144DECF5C}"/>
              </a:ext>
            </a:extLst>
          </p:cNvPr>
          <p:cNvSpPr/>
          <p:nvPr/>
        </p:nvSpPr>
        <p:spPr>
          <a:xfrm>
            <a:off x="551384" y="2420888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happy I study machine learning</a:t>
            </a:r>
            <a:endParaRPr lang="ru-RU" sz="24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3B7DB2F-CF64-4692-8B1F-C4A2A6E596D2}"/>
              </a:ext>
            </a:extLst>
          </p:cNvPr>
          <p:cNvSpPr/>
          <p:nvPr/>
        </p:nvSpPr>
        <p:spPr>
          <a:xfrm>
            <a:off x="511610" y="4263449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sad I hate deep learning</a:t>
            </a:r>
            <a:endParaRPr lang="ru-RU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7F9C8EB-1BBA-4DBA-A57D-2FC795949BEA}"/>
              </a:ext>
            </a:extLst>
          </p:cNvPr>
          <p:cNvSpPr/>
          <p:nvPr/>
        </p:nvSpPr>
        <p:spPr>
          <a:xfrm>
            <a:off x="511610" y="3299200"/>
            <a:ext cx="227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happy</a:t>
            </a:r>
            <a:endParaRPr lang="ru-RU" sz="24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3194FBC-95B8-46C1-AEF1-B1195DF63EFC}"/>
              </a:ext>
            </a:extLst>
          </p:cNvPr>
          <p:cNvSpPr/>
          <p:nvPr/>
        </p:nvSpPr>
        <p:spPr>
          <a:xfrm>
            <a:off x="478629" y="5089352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hate learning</a:t>
            </a:r>
            <a:endParaRPr lang="ru-RU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F8C4A4E7-1B14-48AB-B982-DF125B18B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16239"/>
              </p:ext>
            </p:extLst>
          </p:nvPr>
        </p:nvGraphicFramePr>
        <p:xfrm>
          <a:off x="7104112" y="2420888"/>
          <a:ext cx="4032448" cy="3959530"/>
        </p:xfrm>
        <a:graphic>
          <a:graphicData uri="http://schemas.openxmlformats.org/drawingml/2006/table">
            <a:tbl>
              <a:tblPr/>
              <a:tblGrid>
                <a:gridCol w="1277775">
                  <a:extLst>
                    <a:ext uri="{9D8B030D-6E8A-4147-A177-3AD203B41FA5}">
                      <a16:colId xmlns:a16="http://schemas.microsoft.com/office/drawing/2014/main" val="150168651"/>
                    </a:ext>
                  </a:extLst>
                </a:gridCol>
                <a:gridCol w="1345169">
                  <a:extLst>
                    <a:ext uri="{9D8B030D-6E8A-4147-A177-3AD203B41FA5}">
                      <a16:colId xmlns:a16="http://schemas.microsoft.com/office/drawing/2014/main" val="3034781540"/>
                    </a:ext>
                  </a:extLst>
                </a:gridCol>
                <a:gridCol w="1409504">
                  <a:extLst>
                    <a:ext uri="{9D8B030D-6E8A-4147-A177-3AD203B41FA5}">
                      <a16:colId xmlns:a16="http://schemas.microsoft.com/office/drawing/2014/main" val="1665885008"/>
                    </a:ext>
                  </a:extLst>
                </a:gridCol>
              </a:tblGrid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Word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1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Po</a:t>
                      </a:r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s</a:t>
                      </a:r>
                      <a:endParaRPr lang="ru-RU" sz="2000" b="1" i="0" u="none" strike="noStrike" dirty="0">
                        <a:solidFill>
                          <a:srgbClr val="0070C0"/>
                        </a:solidFill>
                        <a:effectLst/>
                        <a:latin typeface="Verdana" panose="020B0604030504040204" pitchFamily="34" charset="0"/>
                      </a:endParaRPr>
                    </a:p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Count</a:t>
                      </a:r>
                      <a:endParaRPr lang="tr-TR" sz="2000" b="1" i="0" u="none" strike="noStrike" dirty="0">
                        <a:solidFill>
                          <a:srgbClr val="0070C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Neg</a:t>
                      </a:r>
                      <a:endParaRPr lang="ru-RU" sz="2000" b="1" i="0" u="none" strike="noStrike" dirty="0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Count</a:t>
                      </a:r>
                      <a:endParaRPr lang="tr-TR" sz="2000" b="1" i="0" u="none" strike="noStrike" dirty="0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906697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I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62973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928995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happy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265849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study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025832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machine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4387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learning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412636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021045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hate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045491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deep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379587"/>
                  </a:ext>
                </a:extLst>
              </a:tr>
              <a:tr h="33423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273048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B46DF7-8EF8-4DA1-98E8-3C722AD9420D}"/>
              </a:ext>
            </a:extLst>
          </p:cNvPr>
          <p:cNvSpPr/>
          <p:nvPr/>
        </p:nvSpPr>
        <p:spPr>
          <a:xfrm>
            <a:off x="911424" y="2846893"/>
            <a:ext cx="1871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 </a:t>
            </a:r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2C6ED66-AC30-4887-80F6-C3B734918CD1}"/>
              </a:ext>
            </a:extLst>
          </p:cNvPr>
          <p:cNvSpPr/>
          <p:nvPr/>
        </p:nvSpPr>
        <p:spPr>
          <a:xfrm>
            <a:off x="911424" y="3707969"/>
            <a:ext cx="1871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 </a:t>
            </a:r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94E5870-6B51-4B77-BC2D-95F8CCDBCEC1}"/>
              </a:ext>
            </a:extLst>
          </p:cNvPr>
          <p:cNvSpPr/>
          <p:nvPr/>
        </p:nvSpPr>
        <p:spPr>
          <a:xfrm>
            <a:off x="911424" y="4627687"/>
            <a:ext cx="1871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 </a:t>
            </a:r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EEBA20A-E6A3-4697-AB68-A7F37D8ECA8D}"/>
              </a:ext>
            </a:extLst>
          </p:cNvPr>
          <p:cNvSpPr/>
          <p:nvPr/>
        </p:nvSpPr>
        <p:spPr>
          <a:xfrm>
            <a:off x="911424" y="5445224"/>
            <a:ext cx="1871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 </a:t>
            </a:r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9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Частоты слов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9BA61F-9135-4BCE-9F29-64899BA085D3}"/>
              </a:ext>
            </a:extLst>
          </p:cNvPr>
          <p:cNvSpPr/>
          <p:nvPr/>
        </p:nvSpPr>
        <p:spPr>
          <a:xfrm>
            <a:off x="1919536" y="2092974"/>
            <a:ext cx="69127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result =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{}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tweet </a:t>
            </a:r>
            <a:r>
              <a:rPr lang="en-US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DCDCAA"/>
                </a:solidFill>
                <a:latin typeface="Courier New" panose="02070309020205020404" pitchFamily="49" charset="0"/>
              </a:rPr>
              <a:t>zip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tweets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word </a:t>
            </a:r>
            <a:r>
              <a:rPr lang="en-US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pre_process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tweet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):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pair = 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word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b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pair </a:t>
            </a:r>
            <a:r>
              <a:rPr lang="en-US" sz="2400" dirty="0">
                <a:solidFill>
                  <a:srgbClr val="82C6FF"/>
                </a:solidFill>
                <a:latin typeface="Courier New" panose="02070309020205020404" pitchFamily="49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result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result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pair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+= 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else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result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pair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2B63BC3-0C78-4CA8-8544-4D744FB150B6}"/>
              </a:ext>
            </a:extLst>
          </p:cNvPr>
          <p:cNvSpPr txBox="1">
            <a:spLocks/>
          </p:cNvSpPr>
          <p:nvPr/>
        </p:nvSpPr>
        <p:spPr>
          <a:xfrm>
            <a:off x="4439816" y="1298550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Python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1074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Ну или по серьезному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2B63BC3-0C78-4CA8-8544-4D744FB150B6}"/>
              </a:ext>
            </a:extLst>
          </p:cNvPr>
          <p:cNvSpPr txBox="1">
            <a:spLocks/>
          </p:cNvSpPr>
          <p:nvPr/>
        </p:nvSpPr>
        <p:spPr>
          <a:xfrm>
            <a:off x="4439816" y="1298550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Python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368" y="2348880"/>
            <a:ext cx="11377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sklearn.feature_extraction.text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CountVectorizer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40797" y="3088156"/>
            <a:ext cx="11365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count_vectorizer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CountVectorizer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max_features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ngram_range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46984" y="3894742"/>
            <a:ext cx="101219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count_vectorizer.fit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corpus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X_count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count_vectorizer.transform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corpus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dic_vocabulary_count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count_vectorizer.vocabulary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/>
              <p:nvPr/>
            </p:nvSpPr>
            <p:spPr>
              <a:xfrm>
                <a:off x="1487488" y="3028598"/>
                <a:ext cx="6153416" cy="11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𝑋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7E0D0E3-468D-4267-9402-2420EF3CF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3028598"/>
                <a:ext cx="6153416" cy="1199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/>
              <p:nvPr/>
            </p:nvSpPr>
            <p:spPr>
              <a:xfrm>
                <a:off x="2999656" y="1419307"/>
                <a:ext cx="6893607" cy="583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3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=[1,</m:t>
                    </m:r>
                    <m:r>
                      <a:rPr 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𝑃𝑜𝑠𝐶𝑜𝑢𝑛𝑡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𝑁𝑒𝑔𝐶𝑜𝑢𝑛𝑡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</a:t>
                </a:r>
                <a:endParaRPr lang="ru-RU" sz="2800" dirty="0"/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96B8387-F97F-4CDB-8E8E-F2118517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1419307"/>
                <a:ext cx="6893607" cy="583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/>
              <p:nvPr/>
            </p:nvSpPr>
            <p:spPr>
              <a:xfrm>
                <a:off x="4943872" y="2279760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F386EFB8-031A-406C-B1B4-135235C90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2279760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/>
              <p:nvPr/>
            </p:nvSpPr>
            <p:spPr>
              <a:xfrm>
                <a:off x="7968208" y="3900403"/>
                <a:ext cx="16947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𝐵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412E771-4A88-4E36-8492-252C794A7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3900403"/>
                <a:ext cx="169475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/>
              <p:nvPr/>
            </p:nvSpPr>
            <p:spPr>
              <a:xfrm>
                <a:off x="4247025" y="4955314"/>
                <a:ext cx="326590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≥0.5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y=1</a:t>
                </a:r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&lt;0.5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→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r>
                  <a:rPr lang="tr-TR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y=0</a:t>
                </a:r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C8497F3-3A8C-43EE-85FA-B066DD290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025" y="4955314"/>
                <a:ext cx="3265902" cy="1384995"/>
              </a:xfrm>
              <a:prstGeom prst="rect">
                <a:avLst/>
              </a:prstGeom>
              <a:blipFill>
                <a:blip r:embed="rId8"/>
                <a:stretch>
                  <a:fillRect t="-4846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DE7C5F-DC8D-C9D1-CDBF-331DCAE0F87A}"/>
              </a:ext>
            </a:extLst>
          </p:cNvPr>
          <p:cNvSpPr txBox="1">
            <a:spLocks/>
          </p:cNvSpPr>
          <p:nvPr/>
        </p:nvSpPr>
        <p:spPr>
          <a:xfrm>
            <a:off x="2063552" y="-1366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7" grpId="0"/>
      <p:bldP spid="18" grpId="0"/>
      <p:bldP spid="23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905" y="-11829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Частоты слов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5E8D8DE-5FBE-4A68-894D-A589C8C2C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568745"/>
              </p:ext>
            </p:extLst>
          </p:nvPr>
        </p:nvGraphicFramePr>
        <p:xfrm>
          <a:off x="551384" y="1916832"/>
          <a:ext cx="6083300" cy="3749040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35280838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18290895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386999255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71277511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39516907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Word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1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Po</a:t>
                      </a:r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s</a:t>
                      </a:r>
                      <a:endParaRPr lang="ru-RU" sz="2000" b="1" i="0" u="none" strike="noStrike" dirty="0">
                        <a:solidFill>
                          <a:srgbClr val="0070C0"/>
                        </a:solidFill>
                        <a:effectLst/>
                        <a:latin typeface="Verdana" panose="020B0604030504040204" pitchFamily="34" charset="0"/>
                      </a:endParaRPr>
                    </a:p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Count</a:t>
                      </a:r>
                      <a:endParaRPr lang="tr-TR" sz="2000" b="1" i="0" u="none" strike="noStrike" dirty="0">
                        <a:solidFill>
                          <a:srgbClr val="0070C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Neg</a:t>
                      </a:r>
                      <a:endParaRPr lang="ru-RU" sz="2000" b="1" i="0" u="none" strike="noStrike" dirty="0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Count</a:t>
                      </a:r>
                      <a:endParaRPr lang="tr-TR" sz="2000" b="1" i="0" u="none" strike="noStrike" dirty="0">
                        <a:solidFill>
                          <a:srgbClr val="FF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PosFreq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NegFreq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55405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I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370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3445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happy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95332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study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74820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machine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70358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learning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0384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17516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hate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16280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deep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0641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303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4E28AB-1602-48FF-83AD-880D37891B8A}"/>
                  </a:ext>
                </a:extLst>
              </p:cNvPr>
              <p:cNvSpPr/>
              <p:nvPr/>
            </p:nvSpPr>
            <p:spPr>
              <a:xfrm>
                <a:off x="1127448" y="5589240"/>
                <a:ext cx="4774897" cy="896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ru-RU" sz="24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𝑃𝑜𝑠𝐹𝑟𝑒𝑞</m:t>
                          </m:r>
                        </m:e>
                      </m:d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𝑤𝑜𝑟𝑑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𝑃𝑜𝑠𝐹𝑟𝑒𝑞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34E28AB-1602-48FF-83AD-880D37891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5589240"/>
                <a:ext cx="4774897" cy="896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4EABAE5-887E-4B07-8016-EC89436D6EFF}"/>
                  </a:ext>
                </a:extLst>
              </p:cNvPr>
              <p:cNvSpPr/>
              <p:nvPr/>
            </p:nvSpPr>
            <p:spPr>
              <a:xfrm>
                <a:off x="6240016" y="5661248"/>
                <a:ext cx="5026376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ru-RU" sz="24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tr-TR" sz="24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NegFreq</m:t>
                          </m:r>
                        </m:e>
                      </m:d>
                      <m: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𝑤𝑜𝑟𝑑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tr-TR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NegFreq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D4EABAE5-887E-4B07-8016-EC89436D6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661248"/>
                <a:ext cx="5026376" cy="9492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EE171586-F770-4ED5-9A79-D1498E84D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27870"/>
              </p:ext>
            </p:extLst>
          </p:nvPr>
        </p:nvGraphicFramePr>
        <p:xfrm>
          <a:off x="7680176" y="2060848"/>
          <a:ext cx="3530600" cy="3482107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77439986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78724696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154745061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Word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PosFreq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NegFreq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79931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I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0.21053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0.21053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1454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0.15789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8415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happy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0.15789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21224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study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716280"/>
                  </a:ext>
                </a:extLst>
              </a:tr>
              <a:tr h="357907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machine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8787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learning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0.15789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284602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2599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hate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0.15789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2454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deep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46643"/>
                  </a:ext>
                </a:extLst>
              </a:tr>
            </a:tbl>
          </a:graphicData>
        </a:graphic>
      </p:graphicFrame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D15FFE6-31F0-40BB-9521-C73DE6736503}"/>
              </a:ext>
            </a:extLst>
          </p:cNvPr>
          <p:cNvSpPr/>
          <p:nvPr/>
        </p:nvSpPr>
        <p:spPr>
          <a:xfrm>
            <a:off x="3431704" y="6362164"/>
            <a:ext cx="56760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Лапласовское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сглаживание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725881" y="241747"/>
            <a:ext cx="84969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Term Frequency TF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256240" y="1196752"/>
                <a:ext cx="2200346" cy="714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1196752"/>
                <a:ext cx="2200346" cy="714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31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9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5314" y="14551"/>
            <a:ext cx="849694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Обратная частота документа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Inverse Document Frequency IDF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15160" y="2274537"/>
                <a:ext cx="6687280" cy="1164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∈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0" y="2274537"/>
                <a:ext cx="6687280" cy="1164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/>
              <p:cNvSpPr/>
              <p:nvPr/>
            </p:nvSpPr>
            <p:spPr>
              <a:xfrm>
                <a:off x="324123" y="3651002"/>
                <a:ext cx="72757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bg1"/>
                    </a:solidFill>
                  </a:rPr>
                  <a:t> </a:t>
                </a:r>
                <a:r>
                  <a:rPr lang="ru-RU" sz="3600" dirty="0">
                    <a:solidFill>
                      <a:schemeClr val="bg1"/>
                    </a:solidFill>
                  </a:rPr>
                  <a:t>число документов в коллекции</a:t>
                </a:r>
              </a:p>
            </p:txBody>
          </p:sp>
        </mc:Choice>
        <mc:Fallback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23" y="3651002"/>
                <a:ext cx="7275768" cy="646331"/>
              </a:xfrm>
              <a:prstGeom prst="rect">
                <a:avLst/>
              </a:prstGeom>
              <a:blipFill>
                <a:blip r:embed="rId5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FFB3ACB-17E4-41AE-BFE3-C3D144DECF5C}"/>
              </a:ext>
            </a:extLst>
          </p:cNvPr>
          <p:cNvSpPr/>
          <p:nvPr/>
        </p:nvSpPr>
        <p:spPr>
          <a:xfrm>
            <a:off x="839416" y="4509120"/>
            <a:ext cx="7786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happy I study machine learning</a:t>
            </a:r>
            <a:endParaRPr lang="ru-RU" sz="24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3B7DB2F-CF64-4692-8B1F-C4A2A6E596D2}"/>
              </a:ext>
            </a:extLst>
          </p:cNvPr>
          <p:cNvSpPr/>
          <p:nvPr/>
        </p:nvSpPr>
        <p:spPr>
          <a:xfrm>
            <a:off x="839416" y="5517232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sad I hate deep learning</a:t>
            </a:r>
            <a:endParaRPr lang="ru-RU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7F9C8EB-1BBA-4DBA-A57D-2FC795949BEA}"/>
              </a:ext>
            </a:extLst>
          </p:cNvPr>
          <p:cNvSpPr/>
          <p:nvPr/>
        </p:nvSpPr>
        <p:spPr>
          <a:xfrm>
            <a:off x="839416" y="5013176"/>
            <a:ext cx="227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happy</a:t>
            </a:r>
            <a:endParaRPr lang="ru-RU" sz="24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3194FBC-95B8-46C1-AEF1-B1195DF63EFC}"/>
              </a:ext>
            </a:extLst>
          </p:cNvPr>
          <p:cNvSpPr/>
          <p:nvPr/>
        </p:nvSpPr>
        <p:spPr>
          <a:xfrm>
            <a:off x="839416" y="6021288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hate learning</a:t>
            </a:r>
            <a:endParaRPr lang="ru-RU" sz="24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2564904"/>
            <a:ext cx="4456704" cy="385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2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1414" y="1290219"/>
            <a:ext cx="11077164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Term Frequency TF</a:t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+ (*)</a:t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Inverse Document Frequency IDF</a:t>
            </a:r>
            <a:br>
              <a:rPr lang="en-US" sz="3200" b="1" dirty="0">
                <a:solidFill>
                  <a:schemeClr val="bg1"/>
                </a:solidFill>
                <a:latin typeface="-apple-system"/>
              </a:rPr>
            </a:b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= win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38720" y="2457718"/>
                <a:ext cx="60425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𝑖𝑑𝑓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720" y="2457718"/>
                <a:ext cx="60425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680" y="3212976"/>
            <a:ext cx="5275692" cy="34563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r="55927"/>
          <a:stretch/>
        </p:blipFill>
        <p:spPr>
          <a:xfrm>
            <a:off x="937679" y="3040366"/>
            <a:ext cx="1814762" cy="356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Ну или по серьезному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E2B63BC3-0C78-4CA8-8544-4D744FB150B6}"/>
              </a:ext>
            </a:extLst>
          </p:cNvPr>
          <p:cNvSpPr txBox="1">
            <a:spLocks/>
          </p:cNvSpPr>
          <p:nvPr/>
        </p:nvSpPr>
        <p:spPr>
          <a:xfrm>
            <a:off x="4439816" y="1298550"/>
            <a:ext cx="27363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Python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368" y="2348880"/>
            <a:ext cx="11377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sklearn.feature_extraction.text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TfidfVectorizer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40797" y="3088156"/>
            <a:ext cx="11365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tfidf_vectorizer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TfidfVectorizer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max_features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ngram_range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46984" y="3894742"/>
            <a:ext cx="101219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tfidf_vectorizer.fit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corpus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X_tfidf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tfidf_vectorizer.transform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corpus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dic_vocabulary_tfidf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tfidf_vectorizer.vocabulary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35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64878" y="1921543"/>
            <a:ext cx="11496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Вложения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Embedding)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Контекстный подход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87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851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Теорема Байеса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A165CA-3B0E-4C5E-B52D-E957B7A1BAD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80BEA1E7-E1C8-4D84-89CB-CBF692802F1D}"/>
                  </a:ext>
                </a:extLst>
              </p:cNvPr>
              <p:cNvSpPr/>
              <p:nvPr/>
            </p:nvSpPr>
            <p:spPr>
              <a:xfrm>
                <a:off x="-149320" y="1013014"/>
                <a:ext cx="12362210" cy="1265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36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  <m:r>
                            <a:rPr lang="ru-RU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36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3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36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ru-RU" sz="3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80BEA1E7-E1C8-4D84-89CB-CBF692802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320" y="1013014"/>
                <a:ext cx="12362210" cy="1265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D253DE2-A363-4583-8555-F76B47EC0158}"/>
                  </a:ext>
                </a:extLst>
              </p:cNvPr>
              <p:cNvSpPr/>
              <p:nvPr/>
            </p:nvSpPr>
            <p:spPr>
              <a:xfrm>
                <a:off x="6371224" y="2328425"/>
                <a:ext cx="515186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3600" dirty="0"/>
                  <a:t> </a:t>
                </a:r>
                <a:r>
                  <a:rPr lang="ru-RU" sz="3600" dirty="0">
                    <a:solidFill>
                      <a:schemeClr val="bg1"/>
                    </a:solidFill>
                  </a:rPr>
                  <a:t>– </a:t>
                </a:r>
                <a:r>
                  <a:rPr lang="en-US" sz="3600" dirty="0">
                    <a:solidFill>
                      <a:schemeClr val="bg1"/>
                    </a:solidFill>
                  </a:rPr>
                  <a:t>Hypothesis</a:t>
                </a:r>
                <a:r>
                  <a:rPr lang="ru-RU" sz="3600" dirty="0">
                    <a:solidFill>
                      <a:schemeClr val="bg1"/>
                    </a:solidFill>
                  </a:rPr>
                  <a:t> / Гипотеза</a:t>
                </a:r>
              </a:p>
            </p:txBody>
          </p:sp>
        </mc:Choice>
        <mc:Fallback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DD253DE2-A363-4583-8555-F76B47EC0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224" y="2328425"/>
                <a:ext cx="5151860" cy="646331"/>
              </a:xfrm>
              <a:prstGeom prst="rect">
                <a:avLst/>
              </a:prstGeom>
              <a:blipFill>
                <a:blip r:embed="rId5"/>
                <a:stretch>
                  <a:fillRect t="-15094" r="-2722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08308DA-4172-4F28-BEB5-3D1E1B489267}"/>
                  </a:ext>
                </a:extLst>
              </p:cNvPr>
              <p:cNvSpPr/>
              <p:nvPr/>
            </p:nvSpPr>
            <p:spPr>
              <a:xfrm>
                <a:off x="332450" y="2302468"/>
                <a:ext cx="466262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3600" dirty="0">
                    <a:solidFill>
                      <a:schemeClr val="bg1"/>
                    </a:solidFill>
                  </a:rPr>
                  <a:t>– </a:t>
                </a:r>
                <a:r>
                  <a:rPr lang="en-US" sz="3600" dirty="0">
                    <a:solidFill>
                      <a:schemeClr val="bg1"/>
                    </a:solidFill>
                  </a:rPr>
                  <a:t>Evidence</a:t>
                </a:r>
                <a:r>
                  <a:rPr lang="ru-RU" sz="3600" dirty="0">
                    <a:solidFill>
                      <a:schemeClr val="bg1"/>
                    </a:solidFill>
                  </a:rPr>
                  <a:t> / Событие</a:t>
                </a:r>
              </a:p>
            </p:txBody>
          </p:sp>
        </mc:Choice>
        <mc:Fallback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08308DA-4172-4F28-BEB5-3D1E1B489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50" y="2302468"/>
                <a:ext cx="4662623" cy="646331"/>
              </a:xfrm>
              <a:prstGeom prst="rect">
                <a:avLst/>
              </a:prstGeom>
              <a:blipFill>
                <a:blip r:embed="rId6"/>
                <a:stretch>
                  <a:fillRect t="-15094" r="-3141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/>
              <p:nvPr/>
            </p:nvSpPr>
            <p:spPr>
              <a:xfrm>
                <a:off x="-31252" y="3145028"/>
                <a:ext cx="115646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3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</a:rPr>
                  <a:t>- </a:t>
                </a:r>
                <a:r>
                  <a:rPr lang="tr-TR" sz="3600" dirty="0">
                    <a:solidFill>
                      <a:schemeClr val="bg1"/>
                    </a:solidFill>
                  </a:rPr>
                  <a:t> </a:t>
                </a:r>
                <a:r>
                  <a:rPr lang="ru-RU" sz="2800" dirty="0">
                    <a:solidFill>
                      <a:schemeClr val="bg1"/>
                    </a:solidFill>
                  </a:rPr>
                  <a:t>апостериорная вероятность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Гипотезы</a:t>
                </a:r>
                <a:r>
                  <a:rPr lang="ru-RU" sz="2800" dirty="0">
                    <a:solidFill>
                      <a:schemeClr val="bg1"/>
                    </a:solidFill>
                  </a:rPr>
                  <a:t> при наличии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События</a:t>
                </a:r>
                <a:endParaRPr lang="ru-RU" sz="36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6AD3137-B3E6-4D6D-A9A4-F2A758937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252" y="3145028"/>
                <a:ext cx="11564641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6BB60075-866C-4DB3-8EFC-494771ED5173}"/>
                  </a:ext>
                </a:extLst>
              </p:cNvPr>
              <p:cNvSpPr/>
              <p:nvPr/>
            </p:nvSpPr>
            <p:spPr>
              <a:xfrm>
                <a:off x="-129956" y="3770917"/>
                <a:ext cx="1214049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ru-RU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- </a:t>
                </a:r>
                <a:r>
                  <a:rPr lang="tr-TR" sz="3200" dirty="0">
                    <a:solidFill>
                      <a:schemeClr val="bg1"/>
                    </a:solidFill>
                  </a:rPr>
                  <a:t>  </a:t>
                </a:r>
                <a:r>
                  <a:rPr lang="ru-RU" sz="2800" dirty="0">
                    <a:solidFill>
                      <a:schemeClr val="bg1"/>
                    </a:solidFill>
                  </a:rPr>
                  <a:t>правдоподобие, вероятность наблюдения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События</a:t>
                </a:r>
                <a:r>
                  <a:rPr lang="ru-RU" sz="2800" dirty="0">
                    <a:solidFill>
                      <a:schemeClr val="bg1"/>
                    </a:solidFill>
                  </a:rPr>
                  <a:t> данной </a:t>
                </a:r>
              </a:p>
              <a:p>
                <a:r>
                  <a:rPr lang="ru-RU" sz="2800" dirty="0">
                    <a:solidFill>
                      <a:schemeClr val="bg1"/>
                    </a:solidFill>
                  </a:rPr>
                  <a:t>		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гипотезы</a:t>
                </a:r>
              </a:p>
            </p:txBody>
          </p:sp>
        </mc:Choice>
        <mc:Fallback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6BB60075-866C-4DB3-8EFC-494771ED5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56" y="3770917"/>
                <a:ext cx="12140495" cy="1077218"/>
              </a:xfrm>
              <a:prstGeom prst="rect">
                <a:avLst/>
              </a:prstGeom>
              <a:blipFill>
                <a:blip r:embed="rId8"/>
                <a:stretch>
                  <a:fillRect t="-2841" b="-15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E028B562-9E70-436D-BD3B-DB480C909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 the probability of observing 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ru-RU" altLang="ru-RU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ru-RU" altLang="ru-RU" sz="1000" b="0" i="1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ru-RU" altLang="ru-RU" sz="19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2" descr="\textstyle E">
            <a:extLst>
              <a:ext uri="{FF2B5EF4-FFF2-40B4-BE49-F238E27FC236}">
                <a16:creationId xmlns:a16="http://schemas.microsoft.com/office/drawing/2014/main" id="{90D8545F-82B7-4302-96DA-879A81766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11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3" descr="\textstyle H">
            <a:extLst>
              <a:ext uri="{FF2B5EF4-FFF2-40B4-BE49-F238E27FC236}">
                <a16:creationId xmlns:a16="http://schemas.microsoft.com/office/drawing/2014/main" id="{12818373-2FCB-4638-A068-5861D76A2C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86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C80B4D02-3B40-464A-A4CC-12500BBD8E73}"/>
                  </a:ext>
                </a:extLst>
              </p:cNvPr>
              <p:cNvSpPr/>
              <p:nvPr/>
            </p:nvSpPr>
            <p:spPr>
              <a:xfrm>
                <a:off x="0" y="4581304"/>
                <a:ext cx="12140495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200" dirty="0">
                    <a:solidFill>
                      <a:schemeClr val="bg1"/>
                    </a:solidFill>
                  </a:rPr>
                  <a:t>- </a:t>
                </a:r>
                <a:r>
                  <a:rPr lang="tr-TR" sz="3200" dirty="0">
                    <a:solidFill>
                      <a:schemeClr val="bg1"/>
                    </a:solidFill>
                  </a:rPr>
                  <a:t>  </a:t>
                </a:r>
                <a:r>
                  <a:rPr lang="ru-RU" sz="2800" dirty="0">
                    <a:solidFill>
                      <a:schemeClr val="bg1"/>
                    </a:solidFill>
                  </a:rPr>
                  <a:t>априорная вероятность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гипотезы</a:t>
                </a:r>
                <a:r>
                  <a:rPr lang="ru-RU" sz="2800" dirty="0">
                    <a:solidFill>
                      <a:schemeClr val="bg1"/>
                    </a:solidFill>
                  </a:rPr>
                  <a:t> до того, как наблюдаются 		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События</a:t>
                </a:r>
                <a:endParaRPr lang="ru-RU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C80B4D02-3B40-464A-A4CC-12500BBD8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81304"/>
                <a:ext cx="12140495" cy="1077218"/>
              </a:xfrm>
              <a:prstGeom prst="rect">
                <a:avLst/>
              </a:prstGeom>
              <a:blipFill>
                <a:blip r:embed="rId9"/>
                <a:stretch>
                  <a:fillRect t="-2841" b="-15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970352FF-2BDB-4F32-8860-EEF192F2170A}"/>
                  </a:ext>
                </a:extLst>
              </p:cNvPr>
              <p:cNvSpPr/>
              <p:nvPr/>
            </p:nvSpPr>
            <p:spPr>
              <a:xfrm>
                <a:off x="4111" y="5556906"/>
                <a:ext cx="12183071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ru-RU" sz="3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u-RU" sz="3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bg1"/>
                    </a:solidFill>
                  </a:rPr>
                  <a:t>- </a:t>
                </a:r>
                <a:r>
                  <a:rPr lang="tr-TR" sz="3600" dirty="0">
                    <a:solidFill>
                      <a:schemeClr val="bg1"/>
                    </a:solidFill>
                  </a:rPr>
                  <a:t>  </a:t>
                </a:r>
                <a:r>
                  <a:rPr lang="ru-RU" sz="2800" dirty="0">
                    <a:solidFill>
                      <a:schemeClr val="bg1"/>
                    </a:solidFill>
                  </a:rPr>
                  <a:t>сумма произведений всех априорных вероятностей 	взаимоисключающих </a:t>
                </a:r>
                <a:r>
                  <a:rPr lang="ru-RU" sz="2800" b="1" dirty="0">
                    <a:solidFill>
                      <a:schemeClr val="bg1"/>
                    </a:solidFill>
                  </a:rPr>
                  <a:t>Гипотез</a:t>
                </a:r>
                <a:r>
                  <a:rPr lang="ru-RU" sz="2800" dirty="0">
                    <a:solidFill>
                      <a:schemeClr val="bg1"/>
                    </a:solidFill>
                  </a:rPr>
                  <a:t> и соответствующих правдоподобий</a:t>
                </a:r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970352FF-2BDB-4F32-8860-EEF192F21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" y="5556906"/>
                <a:ext cx="12183071" cy="1077218"/>
              </a:xfrm>
              <a:prstGeom prst="rect">
                <a:avLst/>
              </a:prstGeom>
              <a:blipFill>
                <a:blip r:embed="rId10"/>
                <a:stretch>
                  <a:fillRect t="-9091" b="-15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D5D7DBB-0A12-44B1-8299-DC21114BE521}"/>
                  </a:ext>
                </a:extLst>
              </p:cNvPr>
              <p:cNvSpPr/>
              <p:nvPr/>
            </p:nvSpPr>
            <p:spPr>
              <a:xfrm>
                <a:off x="5929033" y="1116574"/>
                <a:ext cx="4320480" cy="1004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ru-RU" sz="28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ru-RU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8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8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8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D5D7DBB-0A12-44B1-8299-DC21114BE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033" y="1116574"/>
                <a:ext cx="4320480" cy="1004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7B1739F-C4C2-4E30-BFD5-6FD3568B322D}"/>
                  </a:ext>
                </a:extLst>
              </p:cNvPr>
              <p:cNvSpPr/>
              <p:nvPr/>
            </p:nvSpPr>
            <p:spPr>
              <a:xfrm>
                <a:off x="4051488" y="2731404"/>
                <a:ext cx="4433971" cy="829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ru-RU" sz="22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𝑃𝑜𝑠𝐹𝑟𝑒𝑞</m:t>
                          </m:r>
                        </m:e>
                      </m:d>
                      <m:r>
                        <a:rPr lang="ru-RU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𝑤𝑜𝑟𝑑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𝑃𝑜𝑠𝐹𝑟𝑒𝑞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67B1739F-C4C2-4E30-BFD5-6FD3568B3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88" y="2731404"/>
                <a:ext cx="4433971" cy="829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3558E9B-7B0C-46C3-A81E-E34788ACBB97}"/>
                  </a:ext>
                </a:extLst>
              </p:cNvPr>
              <p:cNvSpPr/>
              <p:nvPr/>
            </p:nvSpPr>
            <p:spPr>
              <a:xfrm>
                <a:off x="4204154" y="3647301"/>
                <a:ext cx="4618957" cy="877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ru-RU" sz="22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tr-TR" sz="2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NegFreq</m:t>
                          </m:r>
                        </m:e>
                      </m:d>
                      <m:r>
                        <a:rPr lang="ru-RU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𝑤𝑜𝑟𝑑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tr-TR" sz="22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NegFreq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A3558E9B-7B0C-46C3-A81E-E34788ACB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154" y="3647301"/>
                <a:ext cx="4618957" cy="877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1E3977D-5523-44DE-B7E7-5D8133D6559E}"/>
                  </a:ext>
                </a:extLst>
              </p:cNvPr>
              <p:cNvSpPr/>
              <p:nvPr/>
            </p:nvSpPr>
            <p:spPr>
              <a:xfrm>
                <a:off x="8757584" y="3593161"/>
                <a:ext cx="3306354" cy="781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tr-TR" sz="2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NegFreq</m:t>
                          </m:r>
                        </m:e>
                      </m:d>
                      <m:r>
                        <a:rPr lang="ru-RU" sz="2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tr-TR" sz="22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NegFreq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01E3977D-5523-44DE-B7E7-5D8133D65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584" y="3593161"/>
                <a:ext cx="3306354" cy="781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5BD44AA-493D-4B24-9620-5C07D923C86C}"/>
                  </a:ext>
                </a:extLst>
              </p:cNvPr>
              <p:cNvSpPr/>
              <p:nvPr/>
            </p:nvSpPr>
            <p:spPr>
              <a:xfrm>
                <a:off x="8639772" y="2711053"/>
                <a:ext cx="3121367" cy="732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𝑃𝑜𝑠𝐹𝑟𝑒𝑞</m:t>
                          </m:r>
                        </m:e>
                      </m:d>
                      <m:r>
                        <a:rPr lang="ru-RU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𝑃𝑜𝑠𝐹𝑟𝑒𝑞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sz="22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B5BD44AA-493D-4B24-9620-5C07D923C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772" y="2711053"/>
                <a:ext cx="3121367" cy="7327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B21D885-D87E-4E61-9694-B8490F0A7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471580"/>
              </p:ext>
            </p:extLst>
          </p:nvPr>
        </p:nvGraphicFramePr>
        <p:xfrm>
          <a:off x="117128" y="2035125"/>
          <a:ext cx="3530600" cy="3482107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77439986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78724696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154745061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Word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Verdana" panose="020B0604030504040204" pitchFamily="34" charset="0"/>
                        </a:rPr>
                        <a:t>PosFreq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</a:rPr>
                        <a:t>NegFreq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79931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I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0.21053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0.21053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1454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0.15789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8415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happy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0.15789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21224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study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716280"/>
                  </a:ext>
                </a:extLst>
              </a:tr>
              <a:tr h="357907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machine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8787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learning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0.15789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284602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2599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hate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0.15789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2454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deep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0.05263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0.10526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466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F138398-9034-4497-BD9F-8DFBCEC3349A}"/>
                  </a:ext>
                </a:extLst>
              </p:cNvPr>
              <p:cNvSpPr/>
              <p:nvPr/>
            </p:nvSpPr>
            <p:spPr>
              <a:xfrm>
                <a:off x="3857833" y="4854605"/>
                <a:ext cx="493878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𝑃𝑜𝑠𝐹𝑟𝑒𝑞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tr-TR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NegFreq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word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𝑃𝑜𝑠𝐹𝑟𝑒𝑞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word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nor/>
                                    </m:rPr>
                                    <a:rPr lang="tr-TR" sz="24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NegFreq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F138398-9034-4497-BD9F-8DFBCEC33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833" y="4854605"/>
                <a:ext cx="4938788" cy="1100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Стрелка: вниз 23">
            <a:extLst>
              <a:ext uri="{FF2B5EF4-FFF2-40B4-BE49-F238E27FC236}">
                <a16:creationId xmlns:a16="http://schemas.microsoft.com/office/drawing/2014/main" id="{2488D720-AAAB-4C07-A2F7-5A617B3F8291}"/>
              </a:ext>
            </a:extLst>
          </p:cNvPr>
          <p:cNvSpPr/>
          <p:nvPr/>
        </p:nvSpPr>
        <p:spPr>
          <a:xfrm>
            <a:off x="10272464" y="5445224"/>
            <a:ext cx="576064" cy="12600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0000">
                <a:srgbClr val="E6D2D2"/>
              </a:gs>
              <a:gs pos="41000">
                <a:srgbClr val="D95151"/>
              </a:gs>
              <a:gs pos="65000">
                <a:srgbClr val="FF0000"/>
              </a:gs>
            </a:gsLst>
            <a:lin ang="5400000" scaled="1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: вниз 24">
            <a:extLst>
              <a:ext uri="{FF2B5EF4-FFF2-40B4-BE49-F238E27FC236}">
                <a16:creationId xmlns:a16="http://schemas.microsoft.com/office/drawing/2014/main" id="{6EC75B90-AE0D-446D-8E96-417FBD99ED0D}"/>
              </a:ext>
            </a:extLst>
          </p:cNvPr>
          <p:cNvSpPr/>
          <p:nvPr/>
        </p:nvSpPr>
        <p:spPr>
          <a:xfrm rot="10800000">
            <a:off x="10272464" y="4257231"/>
            <a:ext cx="576064" cy="12600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0000">
                <a:schemeClr val="tx2">
                  <a:lumMod val="20000"/>
                  <a:lumOff val="80000"/>
                </a:schemeClr>
              </a:gs>
              <a:gs pos="41000">
                <a:schemeClr val="tx2">
                  <a:lumMod val="60000"/>
                  <a:lumOff val="40000"/>
                </a:schemeClr>
              </a:gs>
              <a:gs pos="65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4FB3A4C-C2E5-450A-B7AC-525EB6C022ED}"/>
              </a:ext>
            </a:extLst>
          </p:cNvPr>
          <p:cNvSpPr/>
          <p:nvPr/>
        </p:nvSpPr>
        <p:spPr>
          <a:xfrm>
            <a:off x="8784199" y="5134858"/>
            <a:ext cx="1544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Neutral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69C420A-58F2-404D-A0D1-42B507579E96}"/>
              </a:ext>
            </a:extLst>
          </p:cNvPr>
          <p:cNvSpPr/>
          <p:nvPr/>
        </p:nvSpPr>
        <p:spPr>
          <a:xfrm>
            <a:off x="10899603" y="5183614"/>
            <a:ext cx="588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1E269DE-39BA-4C73-B4C1-F42C0B6BD5E9}"/>
              </a:ext>
            </a:extLst>
          </p:cNvPr>
          <p:cNvSpPr/>
          <p:nvPr/>
        </p:nvSpPr>
        <p:spPr>
          <a:xfrm>
            <a:off x="8418485" y="6138474"/>
            <a:ext cx="1769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 </a:t>
            </a:r>
            <a:endParaRPr lang="ru-RU" sz="2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B82F4BA-76FC-4503-97E0-9A6C6368A0E8}"/>
              </a:ext>
            </a:extLst>
          </p:cNvPr>
          <p:cNvSpPr/>
          <p:nvPr/>
        </p:nvSpPr>
        <p:spPr>
          <a:xfrm>
            <a:off x="10912025" y="6175676"/>
            <a:ext cx="588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 </a:t>
            </a:r>
            <a:endParaRPr lang="ru-RU" sz="2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1E6E068-F223-4A81-986F-8599D9FA683B}"/>
              </a:ext>
            </a:extLst>
          </p:cNvPr>
          <p:cNvSpPr/>
          <p:nvPr/>
        </p:nvSpPr>
        <p:spPr>
          <a:xfrm>
            <a:off x="8796621" y="4272520"/>
            <a:ext cx="1544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Positive </a:t>
            </a:r>
            <a:endParaRPr lang="ru-RU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ACB62C1-77F5-40A5-9178-E2EFC71C5E24}"/>
              </a:ext>
            </a:extLst>
          </p:cNvPr>
          <p:cNvSpPr/>
          <p:nvPr/>
        </p:nvSpPr>
        <p:spPr>
          <a:xfrm>
            <a:off x="10912025" y="4321276"/>
            <a:ext cx="588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∞ </a:t>
            </a:r>
            <a:endParaRPr lang="ru-RU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05B920B-8E15-33CB-48F5-2F4D7AF55D62}"/>
              </a:ext>
            </a:extLst>
          </p:cNvPr>
          <p:cNvSpPr txBox="1">
            <a:spLocks/>
          </p:cNvSpPr>
          <p:nvPr/>
        </p:nvSpPr>
        <p:spPr>
          <a:xfrm>
            <a:off x="2259480" y="1313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Байесовский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386897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1" grpId="0"/>
      <p:bldP spid="22" grpId="0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57AD7D5-1CED-4FC8-B918-3F6A0B0D6315}"/>
              </a:ext>
            </a:extLst>
          </p:cNvPr>
          <p:cNvSpPr/>
          <p:nvPr/>
        </p:nvSpPr>
        <p:spPr>
          <a:xfrm>
            <a:off x="4762759" y="1022348"/>
            <a:ext cx="3647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Логарифмируем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F138398-9034-4497-BD9F-8DFBCEC3349A}"/>
                  </a:ext>
                </a:extLst>
              </p:cNvPr>
              <p:cNvSpPr/>
              <p:nvPr/>
            </p:nvSpPr>
            <p:spPr>
              <a:xfrm>
                <a:off x="370271" y="1810567"/>
                <a:ext cx="4938788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𝑃𝑜𝑠𝐹𝑟𝑒𝑞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tr-TR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NegFreq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word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𝑃𝑜𝑠𝐹𝑟𝑒𝑞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word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nor/>
                                    </m:rPr>
                                    <a:rPr lang="tr-TR" sz="24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NegFreq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F138398-9034-4497-BD9F-8DFBCEC33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71" y="1810567"/>
                <a:ext cx="493878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4B73BA6-7817-405B-8DB6-7CE5AD680201}"/>
                  </a:ext>
                </a:extLst>
              </p:cNvPr>
              <p:cNvSpPr/>
              <p:nvPr/>
            </p:nvSpPr>
            <p:spPr>
              <a:xfrm>
                <a:off x="5515898" y="1860452"/>
                <a:ext cx="6098080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𝑃𝑜𝑠𝐹𝑟𝑒𝑞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tr-TR" sz="24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NegFreq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400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word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𝑃𝑜𝑠𝐹𝑟𝑒𝑞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400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word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tr-TR" sz="2400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NegFreq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4B73BA6-7817-405B-8DB6-7CE5AD680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8" y="1860452"/>
                <a:ext cx="609808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3ACCE03-7221-44F9-B117-121C27251E48}"/>
                  </a:ext>
                </a:extLst>
              </p:cNvPr>
              <p:cNvSpPr/>
              <p:nvPr/>
            </p:nvSpPr>
            <p:spPr>
              <a:xfrm>
                <a:off x="2697555" y="3404818"/>
                <a:ext cx="5738046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400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word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𝑃𝑜𝑠𝐹𝑟𝑒𝑞</m:t>
                                      </m:r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ru-RU" sz="24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2400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word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tr-TR" sz="2400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NegFreq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word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3ACCE03-7221-44F9-B117-121C27251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555" y="3404818"/>
                <a:ext cx="5738046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905F40-AC15-40C2-A242-F1991E8B3FC8}"/>
              </a:ext>
            </a:extLst>
          </p:cNvPr>
          <p:cNvSpPr/>
          <p:nvPr/>
        </p:nvSpPr>
        <p:spPr>
          <a:xfrm>
            <a:off x="245605" y="3731468"/>
            <a:ext cx="2397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 Likelihood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606AC54-F128-435F-A037-8037C4B4958D}"/>
                  </a:ext>
                </a:extLst>
              </p:cNvPr>
              <p:cNvSpPr/>
              <p:nvPr/>
            </p:nvSpPr>
            <p:spPr>
              <a:xfrm>
                <a:off x="3605102" y="5057872"/>
                <a:ext cx="231531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𝑃𝑜𝑠𝐹𝑟𝑒𝑞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ru-RU" sz="2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tr-TR" sz="24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NegFreq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606AC54-F128-435F-A037-8037C4B49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02" y="5057872"/>
                <a:ext cx="2315314" cy="874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6766330-399D-4050-AE40-F8D4A48FAF5B}"/>
              </a:ext>
            </a:extLst>
          </p:cNvPr>
          <p:cNvSpPr/>
          <p:nvPr/>
        </p:nvSpPr>
        <p:spPr>
          <a:xfrm>
            <a:off x="1493341" y="5264338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 Prior </a:t>
            </a:r>
            <a:endParaRPr lang="ru-RU" sz="2400" dirty="0"/>
          </a:p>
        </p:txBody>
      </p:sp>
      <p:sp>
        <p:nvSpPr>
          <p:cNvPr id="33" name="Стрелка: вниз 32">
            <a:extLst>
              <a:ext uri="{FF2B5EF4-FFF2-40B4-BE49-F238E27FC236}">
                <a16:creationId xmlns:a16="http://schemas.microsoft.com/office/drawing/2014/main" id="{1BCFB28E-6B6E-41A1-9D8C-4C67C4BEBF40}"/>
              </a:ext>
            </a:extLst>
          </p:cNvPr>
          <p:cNvSpPr/>
          <p:nvPr/>
        </p:nvSpPr>
        <p:spPr>
          <a:xfrm>
            <a:off x="10011068" y="4985864"/>
            <a:ext cx="576064" cy="12600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0000">
                <a:srgbClr val="E6D2D2"/>
              </a:gs>
              <a:gs pos="41000">
                <a:srgbClr val="D95151"/>
              </a:gs>
              <a:gs pos="65000">
                <a:srgbClr val="FF0000"/>
              </a:gs>
            </a:gsLst>
            <a:lin ang="5400000" scaled="1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Стрелка: вниз 33">
            <a:extLst>
              <a:ext uri="{FF2B5EF4-FFF2-40B4-BE49-F238E27FC236}">
                <a16:creationId xmlns:a16="http://schemas.microsoft.com/office/drawing/2014/main" id="{E4A3CC19-FFCD-4C9D-A715-9AA8CBCE9B13}"/>
              </a:ext>
            </a:extLst>
          </p:cNvPr>
          <p:cNvSpPr/>
          <p:nvPr/>
        </p:nvSpPr>
        <p:spPr>
          <a:xfrm rot="10800000">
            <a:off x="10011068" y="3797871"/>
            <a:ext cx="576064" cy="1260000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0000">
                <a:schemeClr val="tx2">
                  <a:lumMod val="20000"/>
                  <a:lumOff val="80000"/>
                </a:schemeClr>
              </a:gs>
              <a:gs pos="41000">
                <a:schemeClr val="tx2">
                  <a:lumMod val="60000"/>
                  <a:lumOff val="40000"/>
                </a:schemeClr>
              </a:gs>
              <a:gs pos="65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C463279-6482-4D3E-ABB4-EAB28B9B212B}"/>
              </a:ext>
            </a:extLst>
          </p:cNvPr>
          <p:cNvSpPr/>
          <p:nvPr/>
        </p:nvSpPr>
        <p:spPr>
          <a:xfrm>
            <a:off x="8522803" y="4675498"/>
            <a:ext cx="1544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Neutral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BAD0F8F-27D4-42F5-8148-681005701226}"/>
              </a:ext>
            </a:extLst>
          </p:cNvPr>
          <p:cNvSpPr/>
          <p:nvPr/>
        </p:nvSpPr>
        <p:spPr>
          <a:xfrm>
            <a:off x="10638207" y="4724254"/>
            <a:ext cx="588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5169199-9C8C-44D4-AE36-24546F82C2CE}"/>
              </a:ext>
            </a:extLst>
          </p:cNvPr>
          <p:cNvSpPr/>
          <p:nvPr/>
        </p:nvSpPr>
        <p:spPr>
          <a:xfrm>
            <a:off x="8157089" y="5679114"/>
            <a:ext cx="1769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 </a:t>
            </a:r>
            <a:endParaRPr lang="ru-RU" sz="2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6B53FF2-4FC1-4BBD-967E-66D9E213DADD}"/>
              </a:ext>
            </a:extLst>
          </p:cNvPr>
          <p:cNvSpPr/>
          <p:nvPr/>
        </p:nvSpPr>
        <p:spPr>
          <a:xfrm>
            <a:off x="10650629" y="5716316"/>
            <a:ext cx="588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</a:t>
            </a:r>
            <a:endParaRPr lang="ru-RU" sz="2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40BF3E05-B4DF-4E0D-8495-4EDDE85A66D7}"/>
              </a:ext>
            </a:extLst>
          </p:cNvPr>
          <p:cNvSpPr/>
          <p:nvPr/>
        </p:nvSpPr>
        <p:spPr>
          <a:xfrm>
            <a:off x="8535225" y="3813160"/>
            <a:ext cx="1544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Positive </a:t>
            </a:r>
            <a:endParaRPr lang="ru-RU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573D685-0C9A-435E-A751-91B9B916460E}"/>
              </a:ext>
            </a:extLst>
          </p:cNvPr>
          <p:cNvSpPr/>
          <p:nvPr/>
        </p:nvSpPr>
        <p:spPr>
          <a:xfrm>
            <a:off x="10650629" y="3861916"/>
            <a:ext cx="892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endParaRPr lang="ru-RU" sz="2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411EF08-9780-0207-C290-98DE4E29773F}"/>
              </a:ext>
            </a:extLst>
          </p:cNvPr>
          <p:cNvSpPr txBox="1">
            <a:spLocks/>
          </p:cNvSpPr>
          <p:nvPr/>
        </p:nvSpPr>
        <p:spPr>
          <a:xfrm>
            <a:off x="2259480" y="1313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Байесовский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408610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32" grpId="0"/>
      <p:bldP spid="3" grpId="0"/>
      <p:bldP spid="5" grpId="0"/>
      <p:bldP spid="6" grpId="0"/>
      <p:bldP spid="7" grpId="0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57AD7D5-1CED-4FC8-B918-3F6A0B0D6315}"/>
              </a:ext>
            </a:extLst>
          </p:cNvPr>
          <p:cNvSpPr/>
          <p:nvPr/>
        </p:nvSpPr>
        <p:spPr>
          <a:xfrm>
            <a:off x="4799855" y="1202333"/>
            <a:ext cx="2840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Применение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99080E-81F3-49E3-8038-E6DE0ADE2E7F}"/>
              </a:ext>
            </a:extLst>
          </p:cNvPr>
          <p:cNvSpPr/>
          <p:nvPr/>
        </p:nvSpPr>
        <p:spPr>
          <a:xfrm>
            <a:off x="124880" y="1953148"/>
            <a:ext cx="5677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Идентификация автора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3556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3556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Фильтрация спама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3556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3556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3556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информации</a:t>
            </a:r>
          </a:p>
          <a:p>
            <a:pPr indent="355600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indent="355600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indent="3556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Неоднозначность слов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6B3415-426C-449E-9DA6-C3020F19A1CC}"/>
                  </a:ext>
                </a:extLst>
              </p:cNvPr>
              <p:cNvSpPr/>
              <p:nvPr/>
            </p:nvSpPr>
            <p:spPr>
              <a:xfrm>
                <a:off x="5166367" y="1953148"/>
                <a:ext cx="3324243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𝑆h𝑎𝑘𝑒𝑠𝑝𝑒𝑟𝑒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|Книга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𝑅𝑜𝑤𝑙𝑖𝑛𝑔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ru-RU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Книга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626B3415-426C-449E-9DA6-C3020F19A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7" y="1953148"/>
                <a:ext cx="3324243" cy="874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B558004-2C29-471D-83C5-990E5A6062EC}"/>
                  </a:ext>
                </a:extLst>
              </p:cNvPr>
              <p:cNvSpPr/>
              <p:nvPr/>
            </p:nvSpPr>
            <p:spPr>
              <a:xfrm>
                <a:off x="5166367" y="2961260"/>
                <a:ext cx="2799805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𝑀𝑎𝑖𝑙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𝑁𝑜𝑡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𝑆𝑝𝑎𝑚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𝑀𝑎𝑖𝑙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nor/>
                                </m:rP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Spam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B558004-2C29-471D-83C5-990E5A606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7" y="2961260"/>
                <a:ext cx="2799805" cy="874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8773D5C-15DD-49D0-BC2D-87BA1774FD28}"/>
                  </a:ext>
                </a:extLst>
              </p:cNvPr>
              <p:cNvSpPr/>
              <p:nvPr/>
            </p:nvSpPr>
            <p:spPr>
              <a:xfrm>
                <a:off x="5094359" y="3897364"/>
                <a:ext cx="688970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ru-RU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u-RU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документ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ru-RU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запрос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ru-RU" sz="24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запро</m:t>
                                  </m:r>
                                  <m:r>
                                    <a:rPr lang="ru-RU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с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документ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8773D5C-15DD-49D0-BC2D-87BA1774F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359" y="3897364"/>
                <a:ext cx="6889707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338C74-1CE2-40DA-977E-1AECC2158CA7}"/>
                  </a:ext>
                </a:extLst>
              </p:cNvPr>
              <p:cNvSpPr/>
              <p:nvPr/>
            </p:nvSpPr>
            <p:spPr>
              <a:xfrm>
                <a:off x="5094359" y="5121500"/>
                <a:ext cx="4433201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ЗначениеСлова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1|</m:t>
                              </m:r>
                              <m:r>
                                <a:rPr lang="ru-RU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Контекст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ru-RU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ЗначениеСлова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Контекст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7D338C74-1CE2-40DA-977E-1AECC2158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359" y="5121500"/>
                <a:ext cx="4433201" cy="874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655840" y="5960393"/>
            <a:ext cx="24482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Замок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77410AF-7F7E-B7EA-5B76-62CC1406E95F}"/>
              </a:ext>
            </a:extLst>
          </p:cNvPr>
          <p:cNvSpPr txBox="1">
            <a:spLocks/>
          </p:cNvSpPr>
          <p:nvPr/>
        </p:nvSpPr>
        <p:spPr>
          <a:xfrm>
            <a:off x="2259480" y="13133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Байесовский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144358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17" grpId="0"/>
      <p:bldP spid="4" grpId="0"/>
      <p:bldP spid="18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9480" y="1313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Байесовский подход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57AD7D5-1CED-4FC8-B918-3F6A0B0D6315}"/>
              </a:ext>
            </a:extLst>
          </p:cNvPr>
          <p:cNvSpPr/>
          <p:nvPr/>
        </p:nvSpPr>
        <p:spPr>
          <a:xfrm>
            <a:off x="4773297" y="1114589"/>
            <a:ext cx="2840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Ограничения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6F56425-A44E-462C-AF79-EBA1D4ED5B0A}"/>
              </a:ext>
            </a:extLst>
          </p:cNvPr>
          <p:cNvSpPr/>
          <p:nvPr/>
        </p:nvSpPr>
        <p:spPr>
          <a:xfrm>
            <a:off x="727096" y="2591558"/>
            <a:ext cx="11233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happy because I do study Machine Learning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6E720FE-2DEE-4648-A20C-AC8E8A168305}"/>
              </a:ext>
            </a:extLst>
          </p:cNvPr>
          <p:cNvSpPr/>
          <p:nvPr/>
        </p:nvSpPr>
        <p:spPr>
          <a:xfrm>
            <a:off x="714195" y="3442327"/>
            <a:ext cx="9997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happy because I do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study Machine Learning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99080E-81F3-49E3-8038-E6DE0ADE2E7F}"/>
              </a:ext>
            </a:extLst>
          </p:cNvPr>
          <p:cNvSpPr/>
          <p:nvPr/>
        </p:nvSpPr>
        <p:spPr>
          <a:xfrm>
            <a:off x="1055440" y="1833907"/>
            <a:ext cx="3861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Порядок слов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6D61296-EF69-4DCC-B762-607AB9294F15}"/>
              </a:ext>
            </a:extLst>
          </p:cNvPr>
          <p:cNvSpPr/>
          <p:nvPr/>
        </p:nvSpPr>
        <p:spPr>
          <a:xfrm>
            <a:off x="767408" y="4293096"/>
            <a:ext cx="79651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30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Состязательные (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Adversarial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атаки</a:t>
            </a:r>
          </a:p>
          <a:p>
            <a:pPr lvl="1" indent="2730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сарказм </a:t>
            </a:r>
          </a:p>
          <a:p>
            <a:pPr lvl="1" indent="2730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ирония </a:t>
            </a:r>
          </a:p>
          <a:p>
            <a:pPr lvl="1" indent="2730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эвфемизмы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1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64878" y="1921543"/>
            <a:ext cx="11496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Вложения (</a:t>
            </a:r>
            <a:r>
              <a:rPr lang="en-US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Embedding)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Контекстный подход</a:t>
            </a: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2CDE0C4-5220-A131-7A94-F975B09B9731}"/>
              </a:ext>
            </a:extLst>
          </p:cNvPr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8669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Контекст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299080E-81F3-49E3-8038-E6DE0ADE2E7F}"/>
              </a:ext>
            </a:extLst>
          </p:cNvPr>
          <p:cNvSpPr/>
          <p:nvPr/>
        </p:nvSpPr>
        <p:spPr>
          <a:xfrm>
            <a:off x="1086541" y="3081388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Word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E77BA2A-E779-45BE-B9B8-975614A07506}"/>
              </a:ext>
            </a:extLst>
          </p:cNvPr>
          <p:cNvSpPr/>
          <p:nvPr/>
        </p:nvSpPr>
        <p:spPr>
          <a:xfrm>
            <a:off x="1127448" y="4077072"/>
            <a:ext cx="47258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Document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F647F6F-B3A1-42E7-B1EE-B6DBD25F160A}"/>
              </a:ext>
            </a:extLst>
          </p:cNvPr>
          <p:cNvSpPr/>
          <p:nvPr/>
        </p:nvSpPr>
        <p:spPr>
          <a:xfrm>
            <a:off x="1055440" y="5085184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2Vec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A3655-2B5C-42AD-9029-4E7B71FD41BD}"/>
              </a:ext>
            </a:extLst>
          </p:cNvPr>
          <p:cNvSpPr/>
          <p:nvPr/>
        </p:nvSpPr>
        <p:spPr>
          <a:xfrm>
            <a:off x="263352" y="1516833"/>
            <a:ext cx="11607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shall know a word by the company it keeps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(Firth, J. R. 1957:11)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97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39638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Word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FF11112-2FB2-431F-85AD-CBC0E33DC95A}"/>
              </a:ext>
            </a:extLst>
          </p:cNvPr>
          <p:cNvSpPr/>
          <p:nvPr/>
        </p:nvSpPr>
        <p:spPr>
          <a:xfrm>
            <a:off x="1078958" y="1859802"/>
            <a:ext cx="5109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like to study machine learning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D55387C-40F8-4B75-BF2F-8D570F88FB85}"/>
              </a:ext>
            </a:extLst>
          </p:cNvPr>
          <p:cNvSpPr/>
          <p:nvPr/>
        </p:nvSpPr>
        <p:spPr>
          <a:xfrm>
            <a:off x="1201230" y="4687950"/>
            <a:ext cx="1436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endParaRPr lang="ru-RU" sz="24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6D8CB5-A6F2-45C5-9AE9-897583763BAB}"/>
              </a:ext>
            </a:extLst>
          </p:cNvPr>
          <p:cNvSpPr/>
          <p:nvPr/>
        </p:nvSpPr>
        <p:spPr>
          <a:xfrm>
            <a:off x="972293" y="2608155"/>
            <a:ext cx="844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learning is group of machine learning methods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4229041-6E8F-46CA-82D0-0C2A141BFA0F}"/>
              </a:ext>
            </a:extLst>
          </p:cNvPr>
          <p:cNvSpPr/>
          <p:nvPr/>
        </p:nvSpPr>
        <p:spPr>
          <a:xfrm>
            <a:off x="2370737" y="1859802"/>
            <a:ext cx="3960440" cy="46166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493B8DF-B5EB-42F9-AB92-4BA193D3B9D0}"/>
              </a:ext>
            </a:extLst>
          </p:cNvPr>
          <p:cNvSpPr/>
          <p:nvPr/>
        </p:nvSpPr>
        <p:spPr>
          <a:xfrm>
            <a:off x="4674994" y="2617432"/>
            <a:ext cx="4512354" cy="46166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C16BC36-361B-43B3-B3EB-51B9D903FB6C}"/>
              </a:ext>
            </a:extLst>
          </p:cNvPr>
          <p:cNvSpPr/>
          <p:nvPr/>
        </p:nvSpPr>
        <p:spPr>
          <a:xfrm>
            <a:off x="1050832" y="2641007"/>
            <a:ext cx="3480145" cy="46166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E11B7B3-1413-469D-AFF1-BDFD97424AA6}"/>
              </a:ext>
            </a:extLst>
          </p:cNvPr>
          <p:cNvSpPr/>
          <p:nvPr/>
        </p:nvSpPr>
        <p:spPr>
          <a:xfrm>
            <a:off x="4234103" y="3907711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k=2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соседи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F07900-6118-40E1-BF06-D977F81E8AF0}"/>
              </a:ext>
            </a:extLst>
          </p:cNvPr>
          <p:cNvSpPr/>
          <p:nvPr/>
        </p:nvSpPr>
        <p:spPr>
          <a:xfrm>
            <a:off x="9441761" y="2609603"/>
            <a:ext cx="1887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Корпус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905BD8B-992B-41CC-8E41-C78917539A82}"/>
              </a:ext>
            </a:extLst>
          </p:cNvPr>
          <p:cNvSpPr/>
          <p:nvPr/>
        </p:nvSpPr>
        <p:spPr>
          <a:xfrm>
            <a:off x="3215680" y="4503284"/>
            <a:ext cx="10374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B2A1282-85D3-4928-8A20-A5FC62E4D59A}"/>
              </a:ext>
            </a:extLst>
          </p:cNvPr>
          <p:cNvSpPr/>
          <p:nvPr/>
        </p:nvSpPr>
        <p:spPr>
          <a:xfrm>
            <a:off x="4426699" y="4479193"/>
            <a:ext cx="934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0042DA9-5AD2-4516-85D8-8AF79FFAAA15}"/>
              </a:ext>
            </a:extLst>
          </p:cNvPr>
          <p:cNvSpPr/>
          <p:nvPr/>
        </p:nvSpPr>
        <p:spPr>
          <a:xfrm>
            <a:off x="5532624" y="4479192"/>
            <a:ext cx="1487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ru-RU" sz="24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D2069FB-8066-479F-A262-E8CB4962C4C2}"/>
              </a:ext>
            </a:extLst>
          </p:cNvPr>
          <p:cNvSpPr/>
          <p:nvPr/>
        </p:nvSpPr>
        <p:spPr>
          <a:xfrm>
            <a:off x="7191586" y="4486712"/>
            <a:ext cx="1524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ru-RU" sz="24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663E2AC-3896-4CE1-9342-4945089C8419}"/>
              </a:ext>
            </a:extLst>
          </p:cNvPr>
          <p:cNvSpPr/>
          <p:nvPr/>
        </p:nvSpPr>
        <p:spPr>
          <a:xfrm>
            <a:off x="9110271" y="4503094"/>
            <a:ext cx="7170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like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endParaRPr lang="ru-RU" sz="24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32469CC-5044-475D-A4DA-41CDC9374E29}"/>
              </a:ext>
            </a:extLst>
          </p:cNvPr>
          <p:cNvSpPr/>
          <p:nvPr/>
        </p:nvSpPr>
        <p:spPr>
          <a:xfrm>
            <a:off x="10247414" y="4484292"/>
            <a:ext cx="3802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endParaRPr lang="ru-RU" sz="24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F871FAF-4C15-42A0-B6F3-D347720371D3}"/>
              </a:ext>
            </a:extLst>
          </p:cNvPr>
          <p:cNvSpPr/>
          <p:nvPr/>
        </p:nvSpPr>
        <p:spPr>
          <a:xfrm>
            <a:off x="3143672" y="4479192"/>
            <a:ext cx="7704856" cy="85508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1840912-8BBC-4C48-BC86-6C3632D266DF}"/>
              </a:ext>
            </a:extLst>
          </p:cNvPr>
          <p:cNvSpPr/>
          <p:nvPr/>
        </p:nvSpPr>
        <p:spPr>
          <a:xfrm>
            <a:off x="1212156" y="5568032"/>
            <a:ext cx="4976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 [1,1,2,1,0,0]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18" grpId="0"/>
      <p:bldP spid="6" grpId="0"/>
      <p:bldP spid="7" grpId="0" animBg="1"/>
      <p:bldP spid="20" grpId="0" animBg="1"/>
      <p:bldP spid="22" grpId="0" animBg="1"/>
      <p:bldP spid="23" grpId="0"/>
      <p:bldP spid="10" grpId="0"/>
      <p:bldP spid="24" grpId="0"/>
      <p:bldP spid="11" grpId="0"/>
      <p:bldP spid="26" grpId="0"/>
      <p:bldP spid="28" grpId="0"/>
      <p:bldP spid="29" grpId="0"/>
      <p:bldP spid="30" grpId="0" animBg="1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9077" y="-5915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Document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128FDAA-D404-42EB-9D13-3DDD85D20A73}"/>
              </a:ext>
            </a:extLst>
          </p:cNvPr>
          <p:cNvSpPr/>
          <p:nvPr/>
        </p:nvSpPr>
        <p:spPr>
          <a:xfrm>
            <a:off x="4799856" y="1118970"/>
            <a:ext cx="1887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Корпус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1FE63F2-F397-44F3-B987-6EE8AC8C2F5D}"/>
              </a:ext>
            </a:extLst>
          </p:cNvPr>
          <p:cNvSpPr/>
          <p:nvPr/>
        </p:nvSpPr>
        <p:spPr>
          <a:xfrm>
            <a:off x="2252350" y="2511750"/>
            <a:ext cx="1436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endParaRPr lang="ru-RU" sz="24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C7D8863-F115-43A4-95F4-4E234717B8D4}"/>
              </a:ext>
            </a:extLst>
          </p:cNvPr>
          <p:cNvSpPr/>
          <p:nvPr/>
        </p:nvSpPr>
        <p:spPr>
          <a:xfrm>
            <a:off x="3689250" y="2207183"/>
            <a:ext cx="15890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Economy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5000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2000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B8A9B65-5FBC-4BFB-B789-E75F9DEEDAF4}"/>
              </a:ext>
            </a:extLst>
          </p:cNvPr>
          <p:cNvSpPr/>
          <p:nvPr/>
        </p:nvSpPr>
        <p:spPr>
          <a:xfrm>
            <a:off x="6075216" y="2222683"/>
            <a:ext cx="10278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Sport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500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6000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1C4B05A-C473-4167-AF78-AE58BB0B803F}"/>
              </a:ext>
            </a:extLst>
          </p:cNvPr>
          <p:cNvSpPr/>
          <p:nvPr/>
        </p:nvSpPr>
        <p:spPr>
          <a:xfrm>
            <a:off x="7680176" y="2197918"/>
            <a:ext cx="28953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10000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3500</a:t>
            </a:r>
            <a:endParaRPr lang="ru-RU" sz="24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3E68F4A-5680-461E-8D60-E6472DFEA1FB}"/>
              </a:ext>
            </a:extLst>
          </p:cNvPr>
          <p:cNvSpPr/>
          <p:nvPr/>
        </p:nvSpPr>
        <p:spPr>
          <a:xfrm>
            <a:off x="2252350" y="2973415"/>
            <a:ext cx="1436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</a:t>
            </a:r>
            <a:endParaRPr lang="ru-RU" sz="24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77B429-2F22-4B8D-BA19-D2FFF38DF6C2}"/>
              </a:ext>
            </a:extLst>
          </p:cNvPr>
          <p:cNvSpPr/>
          <p:nvPr/>
        </p:nvSpPr>
        <p:spPr>
          <a:xfrm>
            <a:off x="767408" y="3710086"/>
            <a:ext cx="5516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~ [10000,3500]</a:t>
            </a:r>
            <a:endParaRPr lang="en-US" sz="24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6960096" y="3278038"/>
            <a:ext cx="1656184" cy="237626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V="1">
            <a:off x="6888088" y="5294262"/>
            <a:ext cx="2880320" cy="360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V="1">
            <a:off x="6888088" y="4718198"/>
            <a:ext cx="1368152" cy="93610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6888088" y="3350046"/>
            <a:ext cx="0" cy="230425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V="1">
            <a:off x="6888088" y="5582294"/>
            <a:ext cx="3168352" cy="720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2408811" y="4481091"/>
                <a:ext cx="3528392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m:rPr>
                                  <m:lit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811" y="4481091"/>
                <a:ext cx="3528392" cy="11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FA2DFE-BE31-445C-A4B2-E83B4FBDDD87}"/>
              </a:ext>
            </a:extLst>
          </p:cNvPr>
          <p:cNvSpPr txBox="1"/>
          <p:nvPr/>
        </p:nvSpPr>
        <p:spPr>
          <a:xfrm>
            <a:off x="473373" y="4606804"/>
            <a:ext cx="193543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Cosine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Distance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0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1" grpId="0"/>
      <p:bldP spid="22" grpId="0"/>
      <p:bldP spid="23" grpId="0"/>
      <p:bldP spid="24" grpId="0"/>
      <p:bldP spid="5" grpId="0"/>
      <p:bldP spid="41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F647F6F-B3A1-42E7-B1EE-B6DBD25F160A}"/>
              </a:ext>
            </a:extLst>
          </p:cNvPr>
          <p:cNvSpPr/>
          <p:nvPr/>
        </p:nvSpPr>
        <p:spPr>
          <a:xfrm>
            <a:off x="-384720" y="1137983"/>
            <a:ext cx="9361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Singular Value Decomposition 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B8DE030-9170-4E67-B73E-77A33363ACB5}"/>
                  </a:ext>
                </a:extLst>
              </p:cNvPr>
              <p:cNvSpPr/>
              <p:nvPr/>
            </p:nvSpPr>
            <p:spPr>
              <a:xfrm>
                <a:off x="7536160" y="1100961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7B8DE030-9170-4E67-B73E-77A33363A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1100961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4736038-A2A4-4B70-95C1-C9FAAC2F5FE9}"/>
                  </a:ext>
                </a:extLst>
              </p:cNvPr>
              <p:cNvSpPr/>
              <p:nvPr/>
            </p:nvSpPr>
            <p:spPr>
              <a:xfrm>
                <a:off x="4011499" y="6077266"/>
                <a:ext cx="18422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4736038-A2A4-4B70-95C1-C9FAAC2F5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499" y="6077266"/>
                <a:ext cx="1842236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E987516-7D4E-47CB-8A6B-FCC8BAC0D8B1}"/>
                  </a:ext>
                </a:extLst>
              </p:cNvPr>
              <p:cNvSpPr/>
              <p:nvPr/>
            </p:nvSpPr>
            <p:spPr>
              <a:xfrm>
                <a:off x="9289726" y="4768582"/>
                <a:ext cx="221477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E987516-7D4E-47CB-8A6B-FCC8BAC0D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26" y="4768582"/>
                <a:ext cx="22147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055EF14-DE27-491F-8942-839E416ED2F5}"/>
                  </a:ext>
                </a:extLst>
              </p:cNvPr>
              <p:cNvSpPr/>
              <p:nvPr/>
            </p:nvSpPr>
            <p:spPr>
              <a:xfrm>
                <a:off x="7111642" y="6081787"/>
                <a:ext cx="186467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055EF14-DE27-491F-8942-839E416ED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81787"/>
                <a:ext cx="186467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CAFE98C-90FA-48E1-949B-134CCA372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8100EEFA-BD93-45F6-A135-84A95F5B2AC8}"/>
                  </a:ext>
                </a:extLst>
              </p:cNvPr>
              <p:cNvSpPr/>
              <p:nvPr/>
            </p:nvSpPr>
            <p:spPr>
              <a:xfrm>
                <a:off x="983432" y="6012523"/>
                <a:ext cx="19023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8100EEFA-BD93-45F6-A135-84A95F5B2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012523"/>
                <a:ext cx="190238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D8148FB-FDBC-4B75-ACF1-8339E3D26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AB40A09-7ACF-469C-A646-6EFA539603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4929ACB-A515-4870-A4CA-0F1D2D99D6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14EF8B08-0DDD-4C6D-AC03-FCCE07E1A2A8}"/>
              </a:ext>
            </a:extLst>
          </p:cNvPr>
          <p:cNvSpPr/>
          <p:nvPr/>
        </p:nvSpPr>
        <p:spPr>
          <a:xfrm>
            <a:off x="598006" y="2191260"/>
            <a:ext cx="22076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документы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211918F-18CE-4EC0-9393-13C9B5252E24}"/>
              </a:ext>
            </a:extLst>
          </p:cNvPr>
          <p:cNvSpPr/>
          <p:nvPr/>
        </p:nvSpPr>
        <p:spPr>
          <a:xfrm rot="16200000">
            <a:off x="-202990" y="4041988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слова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6F20537-7B58-47E3-B5D1-B953C9A29482}"/>
              </a:ext>
            </a:extLst>
          </p:cNvPr>
          <p:cNvSpPr/>
          <p:nvPr/>
        </p:nvSpPr>
        <p:spPr>
          <a:xfrm>
            <a:off x="2966829" y="2003724"/>
            <a:ext cx="44188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Скрытое пространство слов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C2148C46-C67B-46F2-BFD1-1CD8F28857FF}"/>
              </a:ext>
            </a:extLst>
          </p:cNvPr>
          <p:cNvSpPr/>
          <p:nvPr/>
        </p:nvSpPr>
        <p:spPr>
          <a:xfrm>
            <a:off x="7546830" y="1979846"/>
            <a:ext cx="49893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Скрытое пространство документов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9F83B30-D7F0-8FB4-5B0D-549603173018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 Embeddings </a:t>
            </a:r>
            <a:endParaRPr lang="tr-TR" sz="32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8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/>
      <p:bldP spid="34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55440" y="2492896"/>
            <a:ext cx="97210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Символический анализ</a:t>
            </a:r>
            <a:r>
              <a:rPr lang="en-US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(1950-1990</a:t>
            </a:r>
            <a:r>
              <a:rPr lang="ru-RU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ru-RU" alt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ые</a:t>
            </a:r>
            <a:r>
              <a:rPr lang="en-US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анализ</a:t>
            </a:r>
            <a:r>
              <a:rPr lang="en-US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(1990-2010</a:t>
            </a:r>
            <a:r>
              <a:rPr lang="ru-RU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ru-RU" alt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ые</a:t>
            </a:r>
            <a:r>
              <a:rPr lang="en-US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 </a:t>
            </a:r>
            <a:r>
              <a:rPr lang="en-US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200</a:t>
            </a:r>
            <a:r>
              <a:rPr lang="en-US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0-2010</a:t>
            </a:r>
            <a:r>
              <a:rPr lang="ru-RU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ru-RU" alt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ые</a:t>
            </a:r>
            <a:r>
              <a:rPr lang="en-US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нейронных сетей </a:t>
            </a:r>
            <a:r>
              <a:rPr lang="en-US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сейчас</a:t>
            </a:r>
            <a:r>
              <a:rPr lang="en-US" alt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alt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7BD8F3-0E06-46AD-B8C6-AB8CA3AB5803}"/>
              </a:ext>
            </a:extLst>
          </p:cNvPr>
          <p:cNvSpPr/>
          <p:nvPr/>
        </p:nvSpPr>
        <p:spPr>
          <a:xfrm>
            <a:off x="1919536" y="287065"/>
            <a:ext cx="9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Обработка естественного языка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2351584" y="96668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Natural Language Processing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7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64878" y="1921543"/>
            <a:ext cx="11496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Вложения (</a:t>
            </a:r>
            <a:r>
              <a:rPr lang="en-US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Embedding)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Контекстный подход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Word2Vec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76A20F8-7275-E454-051D-3F1C3C8FA81F}"/>
              </a:ext>
            </a:extLst>
          </p:cNvPr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3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3768302" y="3470875"/>
            <a:ext cx="5040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2832198" y="3470875"/>
            <a:ext cx="86409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5640510" y="3470875"/>
            <a:ext cx="172819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440710" y="3470875"/>
            <a:ext cx="172819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344366" y="3470875"/>
            <a:ext cx="1224136" cy="5040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A2DFE-BE31-445C-A4B2-E83B4FBDDD87}"/>
              </a:ext>
            </a:extLst>
          </p:cNvPr>
          <p:cNvSpPr txBox="1"/>
          <p:nvPr/>
        </p:nvSpPr>
        <p:spPr>
          <a:xfrm>
            <a:off x="4272358" y="4046939"/>
            <a:ext cx="172819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center word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6C27CBD-58A3-419F-9A92-098EF21E92B1}"/>
              </a:ext>
            </a:extLst>
          </p:cNvPr>
          <p:cNvSpPr/>
          <p:nvPr/>
        </p:nvSpPr>
        <p:spPr>
          <a:xfrm>
            <a:off x="2544166" y="3398867"/>
            <a:ext cx="67369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like to study machine learning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FA2DFE-BE31-445C-A4B2-E83B4FBDDD87}"/>
              </a:ext>
            </a:extLst>
          </p:cNvPr>
          <p:cNvSpPr txBox="1"/>
          <p:nvPr/>
        </p:nvSpPr>
        <p:spPr>
          <a:xfrm>
            <a:off x="2616174" y="3974931"/>
            <a:ext cx="172819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left context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FA2DFE-BE31-445C-A4B2-E83B4FBDDD87}"/>
              </a:ext>
            </a:extLst>
          </p:cNvPr>
          <p:cNvSpPr txBox="1"/>
          <p:nvPr/>
        </p:nvSpPr>
        <p:spPr>
          <a:xfrm>
            <a:off x="6648622" y="4046939"/>
            <a:ext cx="172819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right context</a:t>
            </a:r>
            <a:endParaRPr lang="ru-RU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3912318" y="1454651"/>
                <a:ext cx="3528392" cy="598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318" y="1454651"/>
                <a:ext cx="3528392" cy="598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3048222" y="2534771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22" y="2534771"/>
                <a:ext cx="1944216" cy="369332"/>
              </a:xfrm>
              <a:prstGeom prst="rect">
                <a:avLst/>
              </a:prstGeom>
              <a:blipFill>
                <a:blip r:embed="rId5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1752078" y="2894811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078" y="2894811"/>
                <a:ext cx="1944216" cy="369332"/>
              </a:xfrm>
              <a:prstGeom prst="rect">
                <a:avLst/>
              </a:prstGeom>
              <a:blipFill>
                <a:blip r:embed="rId6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5568502" y="2822803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502" y="2822803"/>
                <a:ext cx="1944216" cy="369332"/>
              </a:xfrm>
              <a:prstGeom prst="rect">
                <a:avLst/>
              </a:prstGeom>
              <a:blipFill>
                <a:blip r:embed="rId7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7440710" y="2894811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710" y="2894811"/>
                <a:ext cx="1944216" cy="369332"/>
              </a:xfrm>
              <a:prstGeom prst="rect">
                <a:avLst/>
              </a:prstGeom>
              <a:blipFill>
                <a:blip r:embed="rId8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F34C705-BECF-801F-0FAA-3AEA4628C901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2Vec</a:t>
            </a:r>
            <a:endParaRPr lang="tr-TR" sz="32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3" grpId="0" animBg="1"/>
      <p:bldP spid="24" grpId="0" animBg="1"/>
      <p:bldP spid="4" grpId="0" animBg="1"/>
      <p:bldP spid="13" grpId="0"/>
      <p:bldP spid="18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1559496" y="2495570"/>
                <a:ext cx="7776864" cy="1143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≠0</m:t>
                                  </m:r>
                                </m:e>
                              </m:eqAr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2495570"/>
                <a:ext cx="7776864" cy="11434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3503712" y="5696578"/>
                <a:ext cx="4392488" cy="9565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696578"/>
                <a:ext cx="4392488" cy="956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299080E-81F3-49E3-8038-E6DE0ADE2E7F}"/>
                  </a:ext>
                </a:extLst>
              </p:cNvPr>
              <p:cNvSpPr/>
              <p:nvPr/>
            </p:nvSpPr>
            <p:spPr>
              <a:xfrm>
                <a:off x="1199456" y="3622605"/>
                <a:ext cx="90010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усть для каждого слова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𝑤</m:t>
                    </m:r>
                    <m:r>
                      <a:rPr lang="ru-RU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есть два вектора 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когда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центральное слово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когда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слово контекст</a:t>
                </a:r>
                <a:endParaRPr lang="tr-TR" sz="2400" i="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299080E-81F3-49E3-8038-E6DE0ADE2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3622605"/>
                <a:ext cx="9001000" cy="1200329"/>
              </a:xfrm>
              <a:prstGeom prst="rect">
                <a:avLst/>
              </a:prstGeom>
              <a:blipFill>
                <a:blip r:embed="rId6"/>
                <a:stretch>
                  <a:fillRect l="-1084" t="-4569" b="-101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299080E-81F3-49E3-8038-E6DE0ADE2E7F}"/>
                  </a:ext>
                </a:extLst>
              </p:cNvPr>
              <p:cNvSpPr/>
              <p:nvPr/>
            </p:nvSpPr>
            <p:spPr>
              <a:xfrm>
                <a:off x="1091444" y="5013176"/>
                <a:ext cx="1000911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Т</a:t>
                </a:r>
                <a14:m>
                  <m:oMath xmlns:m="http://schemas.openxmlformats.org/officeDocument/2006/math">
                    <m:r>
                      <a:rPr lang="ru-RU" sz="2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огда можно записать для центрального слова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и контекста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𝑜</m:t>
                    </m:r>
                  </m:oMath>
                </a14:m>
                <a:endParaRPr lang="tr-TR" sz="2400" i="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299080E-81F3-49E3-8038-E6DE0ADE2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44" y="5013176"/>
                <a:ext cx="10009112" cy="461665"/>
              </a:xfrm>
              <a:prstGeom prst="rect">
                <a:avLst/>
              </a:prstGeom>
              <a:blipFill>
                <a:blip r:embed="rId7"/>
                <a:stretch>
                  <a:fillRect l="-914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A7A4DE6-310C-5572-8BE0-0A2DF7AF89D6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2Vec</a:t>
            </a:r>
            <a:endParaRPr lang="tr-TR" sz="32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4E716F-C865-9BDB-FDFE-76DA09EEE772}"/>
                  </a:ext>
                </a:extLst>
              </p:cNvPr>
              <p:cNvSpPr txBox="1"/>
              <p:nvPr/>
            </p:nvSpPr>
            <p:spPr>
              <a:xfrm>
                <a:off x="2129878" y="1077322"/>
                <a:ext cx="7488832" cy="1372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≠0</m:t>
                                  </m:r>
                                </m:e>
                              </m:eqAr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ru-RU" sz="24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4E716F-C865-9BDB-FDFE-76DA09EEE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878" y="1077322"/>
                <a:ext cx="7488832" cy="1372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74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6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59B9E2-F2DA-4D5D-A0AA-2F4703C9D2FA}"/>
              </a:ext>
            </a:extLst>
          </p:cNvPr>
          <p:cNvSpPr/>
          <p:nvPr/>
        </p:nvSpPr>
        <p:spPr>
          <a:xfrm>
            <a:off x="2455897" y="6239424"/>
            <a:ext cx="6848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https://patents.google.com/patent/US9037464B1/en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E6EEF2-9C73-4F41-8B69-2A63C4642A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077" t="12330" r="24123" b="13400"/>
          <a:stretch/>
        </p:blipFill>
        <p:spPr>
          <a:xfrm>
            <a:off x="2235652" y="1081467"/>
            <a:ext cx="7604764" cy="3814809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14931D4-B6D9-4FAD-932F-9DDBB252CE97}"/>
              </a:ext>
            </a:extLst>
          </p:cNvPr>
          <p:cNvSpPr/>
          <p:nvPr/>
        </p:nvSpPr>
        <p:spPr>
          <a:xfrm>
            <a:off x="911424" y="5589240"/>
            <a:ext cx="4374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Вход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~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Словарь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D3831A1-1351-4A8F-B306-56D36297D503}"/>
              </a:ext>
            </a:extLst>
          </p:cNvPr>
          <p:cNvSpPr/>
          <p:nvPr/>
        </p:nvSpPr>
        <p:spPr>
          <a:xfrm>
            <a:off x="7392144" y="5661248"/>
            <a:ext cx="3962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Выход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~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Словарь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854B30-620C-46E6-8523-9BB84C7A06F3}"/>
              </a:ext>
            </a:extLst>
          </p:cNvPr>
          <p:cNvSpPr/>
          <p:nvPr/>
        </p:nvSpPr>
        <p:spPr>
          <a:xfrm>
            <a:off x="4706290" y="4941167"/>
            <a:ext cx="2066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Скрытый Слой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D57581D-EF2B-5A65-8DDB-9924316D616B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2Vec</a:t>
            </a:r>
            <a:endParaRPr lang="tr-TR" sz="32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7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C27CBD-58A3-419F-9A92-098EF21E92B1}"/>
              </a:ext>
            </a:extLst>
          </p:cNvPr>
          <p:cNvSpPr/>
          <p:nvPr/>
        </p:nvSpPr>
        <p:spPr>
          <a:xfrm>
            <a:off x="3406468" y="2042258"/>
            <a:ext cx="5109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like to study machine learning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D4500C-92E8-470B-B493-D1200E6E60DF}"/>
              </a:ext>
            </a:extLst>
          </p:cNvPr>
          <p:cNvSpPr/>
          <p:nvPr/>
        </p:nvSpPr>
        <p:spPr>
          <a:xfrm>
            <a:off x="3676640" y="2062209"/>
            <a:ext cx="4788532" cy="46166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39CB82A-27B6-4497-9F2D-884A8CD507EA}"/>
              </a:ext>
            </a:extLst>
          </p:cNvPr>
          <p:cNvSpPr/>
          <p:nvPr/>
        </p:nvSpPr>
        <p:spPr>
          <a:xfrm>
            <a:off x="9552384" y="2708515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study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39BB940-4892-4863-9795-CDCF23B44D92}"/>
              </a:ext>
            </a:extLst>
          </p:cNvPr>
          <p:cNvSpPr/>
          <p:nvPr/>
        </p:nvSpPr>
        <p:spPr>
          <a:xfrm>
            <a:off x="335360" y="2667745"/>
            <a:ext cx="4908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like to ____  machine learning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EBFA30A-9E4A-4FE0-A08D-BEE74CC59253}"/>
              </a:ext>
            </a:extLst>
          </p:cNvPr>
          <p:cNvSpPr/>
          <p:nvPr/>
        </p:nvSpPr>
        <p:spPr>
          <a:xfrm>
            <a:off x="9048328" y="4581128"/>
            <a:ext cx="2600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Целевое Слово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B615A2D-C0C5-4881-92AC-531454E390CE}"/>
              </a:ext>
            </a:extLst>
          </p:cNvPr>
          <p:cNvSpPr/>
          <p:nvPr/>
        </p:nvSpPr>
        <p:spPr>
          <a:xfrm>
            <a:off x="1055440" y="4437112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Контекст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84E087-DAA3-454D-B1F2-0B87C35D8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077" t="12330" r="24123" b="13400"/>
          <a:stretch/>
        </p:blipFill>
        <p:spPr>
          <a:xfrm>
            <a:off x="3022963" y="3189723"/>
            <a:ext cx="6074065" cy="3046958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0187F2B-5192-4353-8A47-25B54BED8066}"/>
              </a:ext>
            </a:extLst>
          </p:cNvPr>
          <p:cNvSpPr/>
          <p:nvPr/>
        </p:nvSpPr>
        <p:spPr>
          <a:xfrm>
            <a:off x="3791744" y="6165304"/>
            <a:ext cx="5814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Continuous Bag of Words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E1DE7EA-E802-C64C-F5A6-7F6B6A3B4565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2Vec</a:t>
            </a:r>
            <a:endParaRPr lang="tr-TR" sz="32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4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8" grpId="0"/>
      <p:bldP spid="19" grpId="0"/>
      <p:bldP spid="20" grpId="0"/>
      <p:bldP spid="21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6C27CBD-58A3-419F-9A92-098EF21E92B1}"/>
              </a:ext>
            </a:extLst>
          </p:cNvPr>
          <p:cNvSpPr/>
          <p:nvPr/>
        </p:nvSpPr>
        <p:spPr>
          <a:xfrm>
            <a:off x="3406468" y="2042258"/>
            <a:ext cx="5109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like to study machine learning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D4500C-92E8-470B-B493-D1200E6E60DF}"/>
              </a:ext>
            </a:extLst>
          </p:cNvPr>
          <p:cNvSpPr/>
          <p:nvPr/>
        </p:nvSpPr>
        <p:spPr>
          <a:xfrm>
            <a:off x="3676640" y="2062209"/>
            <a:ext cx="4788532" cy="46166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39CB82A-27B6-4497-9F2D-884A8CD507EA}"/>
              </a:ext>
            </a:extLst>
          </p:cNvPr>
          <p:cNvSpPr/>
          <p:nvPr/>
        </p:nvSpPr>
        <p:spPr>
          <a:xfrm>
            <a:off x="695400" y="2636912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study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39BB940-4892-4863-9795-CDCF23B44D92}"/>
              </a:ext>
            </a:extLst>
          </p:cNvPr>
          <p:cNvSpPr/>
          <p:nvPr/>
        </p:nvSpPr>
        <p:spPr>
          <a:xfrm>
            <a:off x="7283092" y="2708920"/>
            <a:ext cx="4908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like to ____  machine learning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EBFA30A-9E4A-4FE0-A08D-BEE74CC59253}"/>
              </a:ext>
            </a:extLst>
          </p:cNvPr>
          <p:cNvSpPr/>
          <p:nvPr/>
        </p:nvSpPr>
        <p:spPr>
          <a:xfrm>
            <a:off x="551384" y="4437112"/>
            <a:ext cx="2600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Целевое Слово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B615A2D-C0C5-4881-92AC-531454E390CE}"/>
              </a:ext>
            </a:extLst>
          </p:cNvPr>
          <p:cNvSpPr/>
          <p:nvPr/>
        </p:nvSpPr>
        <p:spPr>
          <a:xfrm>
            <a:off x="9408368" y="4365104"/>
            <a:ext cx="1616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Контекст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84E087-DAA3-454D-B1F2-0B87C35D8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077" t="12330" r="24123" b="13400"/>
          <a:stretch/>
        </p:blipFill>
        <p:spPr>
          <a:xfrm>
            <a:off x="3022963" y="3189723"/>
            <a:ext cx="6074065" cy="3046958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0187F2B-5192-4353-8A47-25B54BED8066}"/>
              </a:ext>
            </a:extLst>
          </p:cNvPr>
          <p:cNvSpPr/>
          <p:nvPr/>
        </p:nvSpPr>
        <p:spPr>
          <a:xfrm>
            <a:off x="3647728" y="6165304"/>
            <a:ext cx="5814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Continuous Skip Grams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9F79DE4-E178-C6B1-CF5E-ABC7F9A3488F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2Vec</a:t>
            </a:r>
            <a:endParaRPr lang="tr-TR" sz="32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2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8" grpId="0"/>
      <p:bldP spid="19" grpId="0"/>
      <p:bldP spid="20" grpId="0"/>
      <p:bldP spid="21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30538"/>
            <a:ext cx="8856984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Представление слов и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one-hot encoding</a:t>
            </a:r>
            <a:endParaRPr lang="tr-TR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BA14BDAF-F756-4034-AE1C-DD5609FFC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037875"/>
              </p:ext>
            </p:extLst>
          </p:nvPr>
        </p:nvGraphicFramePr>
        <p:xfrm>
          <a:off x="1271464" y="2454900"/>
          <a:ext cx="1511300" cy="3124200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val="167260859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960287173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I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107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a</a:t>
                      </a:r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325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happy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4472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study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1347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machine 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72612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learning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4083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sad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6162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hate</a:t>
                      </a:r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1163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deep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2936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…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72627"/>
                  </a:ext>
                </a:extLst>
              </a:tr>
            </a:tbl>
          </a:graphicData>
        </a:graphic>
      </p:graphicFrame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E13919E-5304-48C1-A877-DB62C8E49EEF}"/>
              </a:ext>
            </a:extLst>
          </p:cNvPr>
          <p:cNvSpPr/>
          <p:nvPr/>
        </p:nvSpPr>
        <p:spPr>
          <a:xfrm>
            <a:off x="4799856" y="2454900"/>
            <a:ext cx="77869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D6746A6-CA8C-4F9E-B7E2-7DB8A90B66B8}"/>
              </a:ext>
            </a:extLst>
          </p:cNvPr>
          <p:cNvSpPr/>
          <p:nvPr/>
        </p:nvSpPr>
        <p:spPr>
          <a:xfrm>
            <a:off x="4758004" y="2933167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[1, 0, 0, 0, 0, 0, 0, 0, 0, …]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F2139A4-0427-4828-9F44-C337626EF901}"/>
              </a:ext>
            </a:extLst>
          </p:cNvPr>
          <p:cNvSpPr/>
          <p:nvPr/>
        </p:nvSpPr>
        <p:spPr>
          <a:xfrm>
            <a:off x="4749260" y="3889701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[0, 1, 0, 0, 0, 0, 0, 0, 0, …]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6795BFD-64F9-4AD8-98E4-22FD4D0817E7}"/>
              </a:ext>
            </a:extLst>
          </p:cNvPr>
          <p:cNvSpPr/>
          <p:nvPr/>
        </p:nvSpPr>
        <p:spPr>
          <a:xfrm>
            <a:off x="4799856" y="3411434"/>
            <a:ext cx="1614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A4E9F7-244D-4AFA-81B1-816E3AB300EF}"/>
              </a:ext>
            </a:extLst>
          </p:cNvPr>
          <p:cNvSpPr/>
          <p:nvPr/>
        </p:nvSpPr>
        <p:spPr>
          <a:xfrm>
            <a:off x="6240016" y="3349879"/>
            <a:ext cx="37160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~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Словарь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8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2Vec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0187F2B-5192-4353-8A47-25B54BED8066}"/>
              </a:ext>
            </a:extLst>
          </p:cNvPr>
          <p:cNvSpPr/>
          <p:nvPr/>
        </p:nvSpPr>
        <p:spPr>
          <a:xfrm>
            <a:off x="3647728" y="2109618"/>
            <a:ext cx="5814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Continuous Bag of Words</a:t>
            </a:r>
            <a:endParaRPr lang="tr-TR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DDEC2D1-533B-449D-A0A7-EC51A7D0A8DC}"/>
              </a:ext>
            </a:extLst>
          </p:cNvPr>
          <p:cNvSpPr/>
          <p:nvPr/>
        </p:nvSpPr>
        <p:spPr>
          <a:xfrm>
            <a:off x="3425522" y="4383984"/>
            <a:ext cx="4908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like to ____  machine learning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7BA801A-6D27-41DE-8C2A-49B698D40310}"/>
              </a:ext>
            </a:extLst>
          </p:cNvPr>
          <p:cNvSpPr/>
          <p:nvPr/>
        </p:nvSpPr>
        <p:spPr>
          <a:xfrm>
            <a:off x="4007768" y="2699740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[0, 0, 0, 1, 0, 0, 0, 0, 0, …]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BE859B8-833E-429C-9351-271114AB319F}"/>
                  </a:ext>
                </a:extLst>
              </p:cNvPr>
              <p:cNvSpPr/>
              <p:nvPr/>
            </p:nvSpPr>
            <p:spPr>
              <a:xfrm>
                <a:off x="767408" y="5013176"/>
                <a:ext cx="9888672" cy="850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𝐶𝑜𝑛𝑡𝑒𝑥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~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𝑊𝑜𝑟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𝑊𝑜𝑟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+…+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𝑊𝑜𝑟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𝑊𝑜𝑟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9BE859B8-833E-429C-9351-271114AB3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5013176"/>
                <a:ext cx="9888672" cy="8503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7EB7CD9-E407-4D0E-8C07-A5F795AA7721}"/>
                  </a:ext>
                </a:extLst>
              </p:cNvPr>
              <p:cNvSpPr/>
              <p:nvPr/>
            </p:nvSpPr>
            <p:spPr>
              <a:xfrm>
                <a:off x="3719736" y="3717032"/>
                <a:ext cx="36663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𝑇𝑎𝑟𝑔𝑒𝑡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𝑊𝑜𝑟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𝑊𝑜𝑟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7EB7CD9-E407-4D0E-8C07-A5F795AA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717032"/>
                <a:ext cx="3666388" cy="461665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A972F22-4D8F-4BAC-AB86-39A1F91A5EE9}"/>
              </a:ext>
            </a:extLst>
          </p:cNvPr>
          <p:cNvSpPr/>
          <p:nvPr/>
        </p:nvSpPr>
        <p:spPr>
          <a:xfrm>
            <a:off x="5058537" y="3249520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study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74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3" grpId="0"/>
      <p:bldP spid="24" grpId="0"/>
      <p:bldP spid="25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2Vec</a:t>
            </a:r>
            <a:endParaRPr lang="tr-TR" sz="3200" b="1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E6EEF2-9C73-4F41-8B69-2A63C4642A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077" t="12330" r="24123" b="13400"/>
          <a:stretch/>
        </p:blipFill>
        <p:spPr>
          <a:xfrm>
            <a:off x="623392" y="1745506"/>
            <a:ext cx="7344816" cy="3684410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9110C141-641E-40A2-9A36-BA0A18BCC6A5}"/>
              </a:ext>
            </a:extLst>
          </p:cNvPr>
          <p:cNvSpPr/>
          <p:nvPr/>
        </p:nvSpPr>
        <p:spPr>
          <a:xfrm>
            <a:off x="3050106" y="4524207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Скрытый слой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14931D4-B6D9-4FAD-932F-9DDBB252CE97}"/>
                  </a:ext>
                </a:extLst>
              </p:cNvPr>
              <p:cNvSpPr/>
              <p:nvPr/>
            </p:nvSpPr>
            <p:spPr>
              <a:xfrm>
                <a:off x="2577719" y="4804459"/>
                <a:ext cx="6399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F14931D4-B6D9-4FAD-932F-9DDBB252C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719" y="4804459"/>
                <a:ext cx="63998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E6FC79-FFAD-4D87-8C82-EA7F81C8E531}"/>
                  </a:ext>
                </a:extLst>
              </p:cNvPr>
              <p:cNvSpPr/>
              <p:nvPr/>
            </p:nvSpPr>
            <p:spPr>
              <a:xfrm>
                <a:off x="5838391" y="4804458"/>
                <a:ext cx="647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2E6FC79-FFAD-4D87-8C82-EA7F81C8E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391" y="4804458"/>
                <a:ext cx="647100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1588BDA-D868-4CC4-A3F4-151B5AB85F67}"/>
              </a:ext>
            </a:extLst>
          </p:cNvPr>
          <p:cNvSpPr/>
          <p:nvPr/>
        </p:nvSpPr>
        <p:spPr>
          <a:xfrm>
            <a:off x="2711624" y="5373216"/>
            <a:ext cx="6405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Скрытое вложение </a:t>
            </a:r>
            <a:r>
              <a:rPr lang="en-US" sz="2400" dirty="0">
                <a:solidFill>
                  <a:schemeClr val="bg1"/>
                </a:solidFill>
              </a:rPr>
              <a:t>embedding </a:t>
            </a:r>
            <a:r>
              <a:rPr lang="ru-RU" sz="2400" dirty="0">
                <a:solidFill>
                  <a:schemeClr val="bg1"/>
                </a:solidFill>
              </a:rPr>
              <a:t>(Матрица Весов)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EBA6FE6-8408-4D46-988D-9611EBFE6E73}"/>
                  </a:ext>
                </a:extLst>
              </p:cNvPr>
              <p:cNvSpPr/>
              <p:nvPr/>
            </p:nvSpPr>
            <p:spPr>
              <a:xfrm>
                <a:off x="2960941" y="5883508"/>
                <a:ext cx="79335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DEBA6FE6-8408-4D46-988D-9611EBFE6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41" y="5883508"/>
                <a:ext cx="79335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54D7828-B685-4913-B1D0-8D2472B81B4B}"/>
                  </a:ext>
                </a:extLst>
              </p:cNvPr>
              <p:cNvSpPr/>
              <p:nvPr/>
            </p:nvSpPr>
            <p:spPr>
              <a:xfrm>
                <a:off x="4575111" y="5853507"/>
                <a:ext cx="903261" cy="591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654D7828-B685-4913-B1D0-8D2472B81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111" y="5853507"/>
                <a:ext cx="903261" cy="5917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A12B928-0DBE-4480-A34E-20724210B834}"/>
                  </a:ext>
                </a:extLst>
              </p:cNvPr>
              <p:cNvSpPr/>
              <p:nvPr/>
            </p:nvSpPr>
            <p:spPr>
              <a:xfrm>
                <a:off x="6455123" y="5891581"/>
                <a:ext cx="1907510" cy="5917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8A12B928-0DBE-4480-A34E-20724210B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123" y="5891581"/>
                <a:ext cx="1907510" cy="5917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5185E56-2F7E-490B-9E56-4CD4A333F5A6}"/>
                  </a:ext>
                </a:extLst>
              </p:cNvPr>
              <p:cNvSpPr/>
              <p:nvPr/>
            </p:nvSpPr>
            <p:spPr>
              <a:xfrm>
                <a:off x="7812818" y="2968374"/>
                <a:ext cx="4030783" cy="959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𝐶𝐶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𝐸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</m:e>
                          </m:nary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5185E56-2F7E-490B-9E56-4CD4A333F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818" y="2968374"/>
                <a:ext cx="4030783" cy="9594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16" grpId="0"/>
      <p:bldP spid="21" grpId="0"/>
      <p:bldP spid="22" grpId="0"/>
      <p:bldP spid="23" grpId="0"/>
      <p:bldP spid="24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2Vec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266" name="Picture 2" descr="Google News and Leo Tolstoy: visualizing Word2Vec word embeddings using  t-SNE / Mail.ru Group corporate blog / Habr">
            <a:extLst>
              <a:ext uri="{FF2B5EF4-FFF2-40B4-BE49-F238E27FC236}">
                <a16:creationId xmlns:a16="http://schemas.microsoft.com/office/drawing/2014/main" id="{B82D5FE5-81A4-424C-982E-79A79B71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525180"/>
            <a:ext cx="5760640" cy="320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48967D-F489-48FA-954E-DC47FE016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2167277"/>
            <a:ext cx="4272502" cy="43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8856984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естественного языка: задачи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227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336" y="1533465"/>
            <a:ext cx="63367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Токенизация</a:t>
            </a:r>
            <a:endParaRPr lang="ru-RU" sz="1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границ предложения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Мелкий синтаксический анализ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Тегирование части речи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Разбиение фраз на части речи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Синтаксический анализ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Семантическая маркировка ролей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семантических зависимостей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настроений / анализ мнений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Устранение неоднозначности / индукция смысла слова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имен собственных / классификация</a:t>
            </a:r>
            <a:endParaRPr lang="en-US" sz="1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Временное выражение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Распознавание/нормализация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связей в предложении</a:t>
            </a:r>
            <a:endParaRPr lang="en-US" sz="1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Извлечение информации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Извлечение терминологии</a:t>
            </a:r>
            <a:endParaRPr lang="en-US" sz="1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34845" y="1586884"/>
            <a:ext cx="640990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Обобщение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Сходство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Атрибуциальное</a:t>
            </a: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сходство (сходство слов)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Относительное сходство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Сходство фраз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Сходство предложений</a:t>
            </a:r>
            <a:endParaRPr lang="en-US" sz="1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Определение перефразирования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Генерация естественного языка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Распознавание речи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Синтез речи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Наполнение онтологий</a:t>
            </a:r>
            <a:endParaRPr lang="en-US" sz="1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Ответы на вопросы</a:t>
            </a:r>
            <a:endParaRPr lang="en-US" sz="1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Машинный перевод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Поисковая системы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Согласованность текста</a:t>
            </a:r>
            <a:endParaRPr lang="en-US" sz="1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Обнаружение </a:t>
            </a:r>
            <a:r>
              <a:rPr lang="ru-RU" sz="17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фейковых</a:t>
            </a:r>
            <a:r>
              <a:rPr lang="ru-RU" sz="1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новостей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A984BF-0715-455F-ACF0-596F386A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77609C-789B-41B1-A98A-B2F2172E04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83C4F8-60B1-485E-A55A-6F234F59B9E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FAF4BB-3362-40C3-BD90-A041A749BAA3}"/>
              </a:ext>
            </a:extLst>
          </p:cNvPr>
          <p:cNvSpPr/>
          <p:nvPr/>
        </p:nvSpPr>
        <p:spPr>
          <a:xfrm>
            <a:off x="2279576" y="270810"/>
            <a:ext cx="7710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обработку естественного языка. Антон Долганов</a:t>
            </a:r>
          </a:p>
        </p:txBody>
      </p:sp>
    </p:spTree>
    <p:extLst>
      <p:ext uri="{BB962C8B-B14F-4D97-AF65-F5344CB8AC3E}">
        <p14:creationId xmlns:p14="http://schemas.microsoft.com/office/powerpoint/2010/main" val="178089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64878" y="1921543"/>
            <a:ext cx="11496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Вложения (</a:t>
            </a:r>
            <a:r>
              <a:rPr lang="en-US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Embedding)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rgbClr val="78787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Контекстный подход</a:t>
            </a:r>
          </a:p>
          <a:p>
            <a:endParaRPr lang="ru-RU" sz="2800" dirty="0">
              <a:solidFill>
                <a:srgbClr val="78787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12F1DDC-B710-CB01-2FE1-D81D09B97254}"/>
              </a:ext>
            </a:extLst>
          </p:cNvPr>
          <p:cNvSpPr txBox="1">
            <a:spLocks/>
          </p:cNvSpPr>
          <p:nvPr/>
        </p:nvSpPr>
        <p:spPr>
          <a:xfrm>
            <a:off x="1991544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Векторные модели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38AA4524-B96A-4CD6-8127-15C5363AFAB1}"/>
              </a:ext>
            </a:extLst>
          </p:cNvPr>
          <p:cNvCxnSpPr>
            <a:cxnSpLocks/>
          </p:cNvCxnSpPr>
          <p:nvPr/>
        </p:nvCxnSpPr>
        <p:spPr>
          <a:xfrm>
            <a:off x="2722765" y="4368859"/>
            <a:ext cx="561662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3813458-4DC5-42F6-B0DD-5CA07CA2BA93}"/>
              </a:ext>
            </a:extLst>
          </p:cNvPr>
          <p:cNvCxnSpPr>
            <a:cxnSpLocks/>
          </p:cNvCxnSpPr>
          <p:nvPr/>
        </p:nvCxnSpPr>
        <p:spPr>
          <a:xfrm flipV="1">
            <a:off x="2794773" y="1704563"/>
            <a:ext cx="0" cy="273630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FBB0E996-2540-443A-91A2-7701B366CA30}"/>
              </a:ext>
            </a:extLst>
          </p:cNvPr>
          <p:cNvSpPr/>
          <p:nvPr/>
        </p:nvSpPr>
        <p:spPr>
          <a:xfrm>
            <a:off x="4293158" y="1654091"/>
            <a:ext cx="360035" cy="3600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96ACFD1-DFEC-4FE1-BC4B-9453574AD381}"/>
              </a:ext>
            </a:extLst>
          </p:cNvPr>
          <p:cNvSpPr/>
          <p:nvPr/>
        </p:nvSpPr>
        <p:spPr>
          <a:xfrm>
            <a:off x="3989830" y="2308665"/>
            <a:ext cx="360035" cy="3600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B0A7566-05BE-455E-AFEB-1C1955645129}"/>
              </a:ext>
            </a:extLst>
          </p:cNvPr>
          <p:cNvSpPr/>
          <p:nvPr/>
        </p:nvSpPr>
        <p:spPr>
          <a:xfrm>
            <a:off x="3600101" y="2902103"/>
            <a:ext cx="360035" cy="3600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FF450DD-CDC0-4A75-8173-9B90F45C1436}"/>
              </a:ext>
            </a:extLst>
          </p:cNvPr>
          <p:cNvSpPr/>
          <p:nvPr/>
        </p:nvSpPr>
        <p:spPr>
          <a:xfrm>
            <a:off x="3370842" y="3631035"/>
            <a:ext cx="360035" cy="3600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6DF75C9-52BB-40B2-943B-C79954D6F1B9}"/>
              </a:ext>
            </a:extLst>
          </p:cNvPr>
          <p:cNvSpPr/>
          <p:nvPr/>
        </p:nvSpPr>
        <p:spPr>
          <a:xfrm>
            <a:off x="6139681" y="3301060"/>
            <a:ext cx="360035" cy="3600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D488CF78-60D3-41F7-B2BA-C4BC3C93FDB5}"/>
              </a:ext>
            </a:extLst>
          </p:cNvPr>
          <p:cNvSpPr/>
          <p:nvPr/>
        </p:nvSpPr>
        <p:spPr>
          <a:xfrm>
            <a:off x="6745720" y="2760827"/>
            <a:ext cx="360035" cy="3600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3357CB0-59FC-4DB4-B2C7-F54D953B88F2}"/>
              </a:ext>
            </a:extLst>
          </p:cNvPr>
          <p:cNvSpPr/>
          <p:nvPr/>
        </p:nvSpPr>
        <p:spPr>
          <a:xfrm>
            <a:off x="6745720" y="1834101"/>
            <a:ext cx="360035" cy="3600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9386037D-843A-4984-A8A7-F2D0149972D4}"/>
              </a:ext>
            </a:extLst>
          </p:cNvPr>
          <p:cNvSpPr/>
          <p:nvPr/>
        </p:nvSpPr>
        <p:spPr>
          <a:xfrm>
            <a:off x="5747106" y="3864834"/>
            <a:ext cx="360035" cy="3600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520EB0C-5431-4E5B-AC07-A3DCCBD64E92}"/>
              </a:ext>
            </a:extLst>
          </p:cNvPr>
          <p:cNvCxnSpPr>
            <a:cxnSpLocks/>
            <a:stCxn id="11" idx="6"/>
            <a:endCxn id="24" idx="2"/>
          </p:cNvCxnSpPr>
          <p:nvPr/>
        </p:nvCxnSpPr>
        <p:spPr>
          <a:xfrm>
            <a:off x="4653193" y="1834101"/>
            <a:ext cx="2092527" cy="1800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70D747E-61C5-4AFF-AAB2-23B1A2532FF7}"/>
              </a:ext>
            </a:extLst>
          </p:cNvPr>
          <p:cNvCxnSpPr>
            <a:cxnSpLocks/>
          </p:cNvCxnSpPr>
          <p:nvPr/>
        </p:nvCxnSpPr>
        <p:spPr>
          <a:xfrm>
            <a:off x="4293158" y="2529174"/>
            <a:ext cx="2092527" cy="1800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>
            <a:extLst>
              <a:ext uri="{FF2B5EF4-FFF2-40B4-BE49-F238E27FC236}">
                <a16:creationId xmlns:a16="http://schemas.microsoft.com/office/drawing/2014/main" id="{9F3CBA87-9FEF-430D-BDCE-F04B2898F190}"/>
              </a:ext>
            </a:extLst>
          </p:cNvPr>
          <p:cNvSpPr/>
          <p:nvPr/>
        </p:nvSpPr>
        <p:spPr>
          <a:xfrm>
            <a:off x="6385685" y="2536184"/>
            <a:ext cx="360035" cy="36002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1EB3962-BD79-4D9B-9DAC-E01561D5503A}"/>
              </a:ext>
            </a:extLst>
          </p:cNvPr>
          <p:cNvSpPr/>
          <p:nvPr/>
        </p:nvSpPr>
        <p:spPr>
          <a:xfrm>
            <a:off x="3780118" y="1187759"/>
            <a:ext cx="1462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Россия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D3AE93D-AB4D-4FDE-86EC-DB24265C00C5}"/>
              </a:ext>
            </a:extLst>
          </p:cNvPr>
          <p:cNvSpPr/>
          <p:nvPr/>
        </p:nvSpPr>
        <p:spPr>
          <a:xfrm>
            <a:off x="2992521" y="1825515"/>
            <a:ext cx="1462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США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5D4B661-28B9-490F-88A2-74018AA6E91F}"/>
              </a:ext>
            </a:extLst>
          </p:cNvPr>
          <p:cNvSpPr/>
          <p:nvPr/>
        </p:nvSpPr>
        <p:spPr>
          <a:xfrm>
            <a:off x="2868772" y="2588172"/>
            <a:ext cx="1710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Япония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D5F35BC-BF83-4A2C-887E-2BB41D333E70}"/>
              </a:ext>
            </a:extLst>
          </p:cNvPr>
          <p:cNvSpPr/>
          <p:nvPr/>
        </p:nvSpPr>
        <p:spPr>
          <a:xfrm>
            <a:off x="7105755" y="1533824"/>
            <a:ext cx="24895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Москва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A40BD9C-C946-4678-B7C6-042B3CD1296B}"/>
              </a:ext>
            </a:extLst>
          </p:cNvPr>
          <p:cNvSpPr/>
          <p:nvPr/>
        </p:nvSpPr>
        <p:spPr>
          <a:xfrm>
            <a:off x="7225013" y="2549495"/>
            <a:ext cx="2626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Вашингтон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D1A32F7-67F8-4D6D-A982-F8F4EF6B2471}"/>
              </a:ext>
            </a:extLst>
          </p:cNvPr>
          <p:cNvSpPr/>
          <p:nvPr/>
        </p:nvSpPr>
        <p:spPr>
          <a:xfrm>
            <a:off x="6400861" y="3375215"/>
            <a:ext cx="1462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Токио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DCD9CE9-023A-441F-A9C9-A31256D14168}"/>
              </a:ext>
            </a:extLst>
          </p:cNvPr>
          <p:cNvSpPr/>
          <p:nvPr/>
        </p:nvSpPr>
        <p:spPr>
          <a:xfrm>
            <a:off x="191344" y="5909210"/>
            <a:ext cx="7039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Королева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Женщина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Король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Мужчина</a:t>
            </a:r>
            <a:endParaRPr lang="tr-TR" sz="20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F2209AF8-F1D6-4212-91AE-F9E69F985A93}"/>
              </a:ext>
            </a:extLst>
          </p:cNvPr>
          <p:cNvSpPr/>
          <p:nvPr/>
        </p:nvSpPr>
        <p:spPr>
          <a:xfrm>
            <a:off x="220032" y="5134128"/>
            <a:ext cx="81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США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Вашингтон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Россия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Москва</a:t>
            </a:r>
            <a:endParaRPr lang="tr-TR" sz="20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BA8CED0-F0C2-424B-ADCA-6825966442D4}"/>
              </a:ext>
            </a:extLst>
          </p:cNvPr>
          <p:cNvSpPr/>
          <p:nvPr/>
        </p:nvSpPr>
        <p:spPr>
          <a:xfrm>
            <a:off x="4799856" y="5565630"/>
            <a:ext cx="8119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США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Россия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Москва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Вашингтон</a:t>
            </a:r>
            <a:endParaRPr lang="tr-TR" sz="20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3383B7E-AA2D-4482-919D-72345DE259BD}"/>
              </a:ext>
            </a:extLst>
          </p:cNvPr>
          <p:cNvSpPr/>
          <p:nvPr/>
        </p:nvSpPr>
        <p:spPr>
          <a:xfrm>
            <a:off x="4808330" y="6345583"/>
            <a:ext cx="7039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Королева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Король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Мужчина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Женщина</a:t>
            </a:r>
            <a:endParaRPr lang="tr-TR" sz="20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8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Векторные модели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DCB1BA-C8E8-4849-B4DD-D6227350AA2A}"/>
              </a:ext>
            </a:extLst>
          </p:cNvPr>
          <p:cNvSpPr txBox="1"/>
          <p:nvPr/>
        </p:nvSpPr>
        <p:spPr>
          <a:xfrm>
            <a:off x="742976" y="1273286"/>
            <a:ext cx="95471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gensim</a:t>
            </a:r>
          </a:p>
          <a:p>
            <a:r>
              <a:rPr lang="tr-TR" sz="2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gensim.models </a:t>
            </a:r>
            <a:r>
              <a:rPr lang="tr-TR" sz="2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word2vec</a:t>
            </a:r>
          </a:p>
          <a:p>
            <a:r>
              <a:rPr lang="tr-TR" sz="2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gensim.models </a:t>
            </a:r>
            <a:r>
              <a:rPr lang="tr-TR" sz="24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tr-TR" sz="24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KeyedVectors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DB621-8E4C-40F3-8C21-3AD897F23B3B}"/>
              </a:ext>
            </a:extLst>
          </p:cNvPr>
          <p:cNvSpPr txBox="1"/>
          <p:nvPr/>
        </p:nvSpPr>
        <p:spPr>
          <a:xfrm>
            <a:off x="707083" y="3485876"/>
            <a:ext cx="11086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EMBEDDING_FILE = 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'/root/input/GoogleNews-vectors-negative300.bin.gz’</a:t>
            </a:r>
            <a:endParaRPr lang="en-US" b="0" dirty="0">
              <a:solidFill>
                <a:srgbClr val="CE9178"/>
              </a:solidFill>
              <a:effectLst/>
              <a:latin typeface="Courier New" panose="02070309020205020404" pitchFamily="49" charset="0"/>
            </a:endParaRPr>
          </a:p>
          <a:p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word_vectors = KeyedVectors.load_word2vec_format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EMBEDDING_FILE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binary=</a:t>
            </a:r>
            <a:r>
              <a:rPr lang="tr-TR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B8AF82-08E7-4DED-950C-E390A683D900}"/>
              </a:ext>
            </a:extLst>
          </p:cNvPr>
          <p:cNvSpPr txBox="1"/>
          <p:nvPr/>
        </p:nvSpPr>
        <p:spPr>
          <a:xfrm>
            <a:off x="743613" y="2735304"/>
            <a:ext cx="9712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wget -P /root/input/ -c 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"https://s3.amazonaws.com/dl4j-distribution/GoogleNews-vectors-negative300.bin.gz"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680B58-5672-4BE3-BFEB-A8F55BDCF73F}"/>
              </a:ext>
            </a:extLst>
          </p:cNvPr>
          <p:cNvSpPr txBox="1"/>
          <p:nvPr/>
        </p:nvSpPr>
        <p:spPr>
          <a:xfrm>
            <a:off x="742976" y="4542232"/>
            <a:ext cx="11003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word_vectors.most_similar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positive=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'woman'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'king'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negative=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'man'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topn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D45A12-2A2A-49A1-8EBF-F62021180D19}"/>
              </a:ext>
            </a:extLst>
          </p:cNvPr>
          <p:cNvSpPr txBox="1"/>
          <p:nvPr/>
        </p:nvSpPr>
        <p:spPr>
          <a:xfrm>
            <a:off x="767408" y="5085184"/>
            <a:ext cx="53889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[('queen', 0.7118192911148071), </a:t>
            </a:r>
          </a:p>
          <a:p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('monarch', 0.6189674139022827), </a:t>
            </a:r>
          </a:p>
          <a:p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('princess', 0.5902431011199951), </a:t>
            </a:r>
          </a:p>
          <a:p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('</a:t>
            </a:r>
            <a:r>
              <a:rPr lang="en-US" b="0" i="0" dirty="0" err="1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crown_prince</a:t>
            </a:r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', 0.5499460697174072), </a:t>
            </a:r>
          </a:p>
          <a:p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('prince', 0.5377321243286133)]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383B7E-AA2D-4482-919D-72345DE259BD}"/>
              </a:ext>
            </a:extLst>
          </p:cNvPr>
          <p:cNvSpPr/>
          <p:nvPr/>
        </p:nvSpPr>
        <p:spPr>
          <a:xfrm>
            <a:off x="5807968" y="5085184"/>
            <a:ext cx="70398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Queen = King – Male + Female 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7" grpId="0"/>
      <p:bldP spid="48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Векторные модели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1330393"/>
            <a:ext cx="13656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word_vectors.most_similar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positive=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CE9178"/>
                </a:solidFill>
                <a:latin typeface="Courier New" panose="02070309020205020404" pitchFamily="49" charset="0"/>
              </a:rPr>
              <a:t>'Russia'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1600" dirty="0" err="1">
                <a:solidFill>
                  <a:srgbClr val="CE9178"/>
                </a:solidFill>
                <a:latin typeface="Courier New" panose="02070309020205020404" pitchFamily="49" charset="0"/>
              </a:rPr>
              <a:t>White_House</a:t>
            </a:r>
            <a:r>
              <a:rPr lang="en-US" sz="16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negative=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1600" dirty="0">
                <a:solidFill>
                  <a:srgbClr val="CE9178"/>
                </a:solidFill>
                <a:latin typeface="Courier New" panose="02070309020205020404" pitchFamily="49" charset="0"/>
              </a:rPr>
              <a:t>'Kremlin'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topn</a:t>
            </a:r>
            <a:r>
              <a:rPr lang="en-US" sz="16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16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16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7408" y="1618425"/>
            <a:ext cx="77048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Oval_Office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0.5533660650253296), </a:t>
            </a:r>
          </a:p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United_States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0.5473767518997192), </a:t>
            </a:r>
          </a:p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('Obama', 0.5402511954307556), </a:t>
            </a:r>
          </a:p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President_Barack_Obama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0.5351332426071167), </a:t>
            </a:r>
          </a:p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('Bush', 0.5342637300491333)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3104374"/>
            <a:ext cx="11665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word_vectors.most_similar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positive=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'Vodka'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'Japan'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negative=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'Russia'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topn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67408" y="3392406"/>
            <a:ext cx="799288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Shochu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0.5533198118209839), </a:t>
            </a:r>
          </a:p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shochu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0.5222346782684326), </a:t>
            </a:r>
          </a:p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Momokawa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0.5214118957519531),</a:t>
            </a:r>
          </a:p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saké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0.5199892520904541), </a:t>
            </a:r>
          </a:p>
          <a:p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('</a:t>
            </a:r>
            <a:r>
              <a:rPr lang="en-US" sz="16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Sadaharu</a:t>
            </a:r>
            <a:r>
              <a:rPr lang="en-US" sz="1600" dirty="0">
                <a:solidFill>
                  <a:srgbClr val="D5D5D5"/>
                </a:solidFill>
                <a:latin typeface="Courier New" panose="02070309020205020404" pitchFamily="49" charset="0"/>
              </a:rPr>
              <a:t>', 0.5143933892250061)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9D08C-17DF-411A-B1EF-4CE6B413A7D9}"/>
              </a:ext>
            </a:extLst>
          </p:cNvPr>
          <p:cNvSpPr txBox="1"/>
          <p:nvPr/>
        </p:nvSpPr>
        <p:spPr>
          <a:xfrm>
            <a:off x="0" y="4836866"/>
            <a:ext cx="12266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word_vectors.most_similar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positive=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'balalaika'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'Hawaii'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negative=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'Russia'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topn=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9475-A340-4754-8399-3C753209D833}"/>
              </a:ext>
            </a:extLst>
          </p:cNvPr>
          <p:cNvSpPr txBox="1"/>
          <p:nvPr/>
        </p:nvSpPr>
        <p:spPr>
          <a:xfrm>
            <a:off x="884918" y="5283061"/>
            <a:ext cx="78753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('ukulele', 0.572131872177124), </a:t>
            </a:r>
            <a:endParaRPr lang="en-US" sz="1600" b="0" i="0" dirty="0">
              <a:solidFill>
                <a:srgbClr val="D5D5D5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('hula_halau', 0.5431629419326782), </a:t>
            </a:r>
            <a:endParaRPr lang="en-US" sz="1600" b="0" i="0" dirty="0">
              <a:solidFill>
                <a:srgbClr val="D5D5D5"/>
              </a:solidFill>
              <a:effectLst/>
              <a:latin typeface="Courier New" panose="02070309020205020404" pitchFamily="49" charset="0"/>
            </a:endParaRPr>
          </a:p>
          <a:p>
            <a:r>
              <a:rPr lang="tr-TR" sz="1600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('Makaha_Sons', 0.5396252870559692), ('ukulele_virtuoso_Jake_Shimabukuro', 0.5336641073226929), ('kumu', 0.5257707834243774)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565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  <p:bldP spid="6" grpId="0"/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машинный перевод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3F74DF4-42F0-410E-8DA9-1C1BA04FC0A8}"/>
                  </a:ext>
                </a:extLst>
              </p:cNvPr>
              <p:cNvSpPr/>
              <p:nvPr/>
            </p:nvSpPr>
            <p:spPr>
              <a:xfrm>
                <a:off x="2486891" y="2162756"/>
                <a:ext cx="942694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3F74DF4-42F0-410E-8DA9-1C1BA04FC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891" y="2162756"/>
                <a:ext cx="942694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4F7E4FC2-AE74-43D2-8ABF-7A304B51B2E9}"/>
                  </a:ext>
                </a:extLst>
              </p:cNvPr>
              <p:cNvSpPr/>
              <p:nvPr/>
            </p:nvSpPr>
            <p:spPr>
              <a:xfrm>
                <a:off x="7766852" y="2199424"/>
                <a:ext cx="905824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4F7E4FC2-AE74-43D2-8ABF-7A304B51B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852" y="2199424"/>
                <a:ext cx="905824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684B5BA-7A19-4B40-91DB-E85C9311815D}"/>
              </a:ext>
            </a:extLst>
          </p:cNvPr>
          <p:cNvSpPr/>
          <p:nvPr/>
        </p:nvSpPr>
        <p:spPr>
          <a:xfrm>
            <a:off x="551384" y="2996952"/>
            <a:ext cx="52893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Скрытое вложение слова в английском языке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1A4887DA-C4C4-4E05-A8E9-9DC446E0812E}"/>
              </a:ext>
            </a:extLst>
          </p:cNvPr>
          <p:cNvSpPr/>
          <p:nvPr/>
        </p:nvSpPr>
        <p:spPr>
          <a:xfrm>
            <a:off x="6312024" y="2924944"/>
            <a:ext cx="50462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Скрытое вложение слова в русском языке 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CA9BF54D-7DEA-4BE7-9099-A186A2B8AF7F}"/>
                  </a:ext>
                </a:extLst>
              </p:cNvPr>
              <p:cNvSpPr/>
              <p:nvPr/>
            </p:nvSpPr>
            <p:spPr>
              <a:xfrm>
                <a:off x="4103955" y="3654701"/>
                <a:ext cx="93884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CA9BF54D-7DEA-4BE7-9099-A186A2B8A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55" y="3654701"/>
                <a:ext cx="93884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CDC8E96-A469-4B9A-844A-B84E52BB690D}"/>
              </a:ext>
            </a:extLst>
          </p:cNvPr>
          <p:cNvSpPr/>
          <p:nvPr/>
        </p:nvSpPr>
        <p:spPr>
          <a:xfrm>
            <a:off x="5074224" y="3963493"/>
            <a:ext cx="6909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Матрица Перевода 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D7071BFA-4C19-41D3-ABED-176917A9CDBE}"/>
                  </a:ext>
                </a:extLst>
              </p:cNvPr>
              <p:cNvSpPr/>
              <p:nvPr/>
            </p:nvSpPr>
            <p:spPr>
              <a:xfrm>
                <a:off x="3181047" y="4706453"/>
                <a:ext cx="5696688" cy="11028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4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4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𝑋𝑅</m:t>
                                      </m:r>
                                      <m:r>
                                        <a:rPr lang="en-US" sz="4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D7071BFA-4C19-41D3-ABED-176917A9C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047" y="4706453"/>
                <a:ext cx="5696688" cy="11028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FB84BFA3-D546-4EF1-926D-3E28F2972823}"/>
                  </a:ext>
                </a:extLst>
              </p:cNvPr>
              <p:cNvSpPr/>
              <p:nvPr/>
            </p:nvSpPr>
            <p:spPr>
              <a:xfrm>
                <a:off x="734660" y="5880749"/>
                <a:ext cx="1039453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Train Data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(Loss, Gradient Descent)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???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Profit </a:t>
                </a:r>
                <a:endParaRPr lang="tr-TR" sz="2800" i="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FB84BFA3-D546-4EF1-926D-3E28F2972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60" y="5880749"/>
                <a:ext cx="10394532" cy="523220"/>
              </a:xfrm>
              <a:prstGeom prst="rect">
                <a:avLst/>
              </a:prstGeom>
              <a:blipFill>
                <a:blip r:embed="rId8"/>
                <a:stretch>
                  <a:fillRect l="-1232" t="-1395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C8563C-2D0B-4ABD-BA54-C9BF89324F03}"/>
              </a:ext>
            </a:extLst>
          </p:cNvPr>
          <p:cNvGrpSpPr/>
          <p:nvPr/>
        </p:nvGrpSpPr>
        <p:grpSpPr>
          <a:xfrm>
            <a:off x="250996" y="1121419"/>
            <a:ext cx="2784664" cy="2039497"/>
            <a:chOff x="250996" y="1121419"/>
            <a:chExt cx="2784664" cy="2039497"/>
          </a:xfrm>
        </p:grpSpPr>
        <p:sp>
          <p:nvSpPr>
            <p:cNvPr id="18" name="Полилиния: фигура 4">
              <a:extLst>
                <a:ext uri="{FF2B5EF4-FFF2-40B4-BE49-F238E27FC236}">
                  <a16:creationId xmlns:a16="http://schemas.microsoft.com/office/drawing/2014/main" id="{C5A31AA9-894A-4B86-966E-6C9FDF1D9FEA}"/>
                </a:ext>
              </a:extLst>
            </p:cNvPr>
            <p:cNvSpPr/>
            <p:nvPr/>
          </p:nvSpPr>
          <p:spPr>
            <a:xfrm>
              <a:off x="250996" y="1121419"/>
              <a:ext cx="2784664" cy="2039497"/>
            </a:xfrm>
            <a:custGeom>
              <a:avLst/>
              <a:gdLst>
                <a:gd name="connsiteX0" fmla="*/ 173621 w 1991200"/>
                <a:gd name="connsiteY0" fmla="*/ 856527 h 1759352"/>
                <a:gd name="connsiteX1" fmla="*/ 219919 w 1991200"/>
                <a:gd name="connsiteY1" fmla="*/ 763929 h 1759352"/>
                <a:gd name="connsiteX2" fmla="*/ 289367 w 1991200"/>
                <a:gd name="connsiteY2" fmla="*/ 578734 h 1759352"/>
                <a:gd name="connsiteX3" fmla="*/ 451413 w 1991200"/>
                <a:gd name="connsiteY3" fmla="*/ 335666 h 1759352"/>
                <a:gd name="connsiteX4" fmla="*/ 601884 w 1991200"/>
                <a:gd name="connsiteY4" fmla="*/ 173621 h 1759352"/>
                <a:gd name="connsiteX5" fmla="*/ 682907 w 1991200"/>
                <a:gd name="connsiteY5" fmla="*/ 104172 h 1759352"/>
                <a:gd name="connsiteX6" fmla="*/ 868102 w 1991200"/>
                <a:gd name="connsiteY6" fmla="*/ 23150 h 1759352"/>
                <a:gd name="connsiteX7" fmla="*/ 1064871 w 1991200"/>
                <a:gd name="connsiteY7" fmla="*/ 0 h 1759352"/>
                <a:gd name="connsiteX8" fmla="*/ 1713054 w 1991200"/>
                <a:gd name="connsiteY8" fmla="*/ 57874 h 1759352"/>
                <a:gd name="connsiteX9" fmla="*/ 1747778 w 1991200"/>
                <a:gd name="connsiteY9" fmla="*/ 69448 h 1759352"/>
                <a:gd name="connsiteX10" fmla="*/ 1782502 w 1991200"/>
                <a:gd name="connsiteY10" fmla="*/ 92598 h 1759352"/>
                <a:gd name="connsiteX11" fmla="*/ 1921398 w 1991200"/>
                <a:gd name="connsiteY11" fmla="*/ 277793 h 1759352"/>
                <a:gd name="connsiteX12" fmla="*/ 1979271 w 1991200"/>
                <a:gd name="connsiteY12" fmla="*/ 370390 h 1759352"/>
                <a:gd name="connsiteX13" fmla="*/ 1990846 w 1991200"/>
                <a:gd name="connsiteY13" fmla="*/ 497712 h 1759352"/>
                <a:gd name="connsiteX14" fmla="*/ 1967697 w 1991200"/>
                <a:gd name="connsiteY14" fmla="*/ 578734 h 1759352"/>
                <a:gd name="connsiteX15" fmla="*/ 1782502 w 1991200"/>
                <a:gd name="connsiteY15" fmla="*/ 671332 h 1759352"/>
                <a:gd name="connsiteX16" fmla="*/ 1481560 w 1991200"/>
                <a:gd name="connsiteY16" fmla="*/ 648183 h 1759352"/>
                <a:gd name="connsiteX17" fmla="*/ 1423686 w 1991200"/>
                <a:gd name="connsiteY17" fmla="*/ 636608 h 1759352"/>
                <a:gd name="connsiteX18" fmla="*/ 1030147 w 1991200"/>
                <a:gd name="connsiteY18" fmla="*/ 694481 h 1759352"/>
                <a:gd name="connsiteX19" fmla="*/ 960699 w 1991200"/>
                <a:gd name="connsiteY19" fmla="*/ 891251 h 1759352"/>
                <a:gd name="connsiteX20" fmla="*/ 995423 w 1991200"/>
                <a:gd name="connsiteY20" fmla="*/ 1088021 h 1759352"/>
                <a:gd name="connsiteX21" fmla="*/ 1099595 w 1991200"/>
                <a:gd name="connsiteY21" fmla="*/ 1284790 h 1759352"/>
                <a:gd name="connsiteX22" fmla="*/ 1180618 w 1991200"/>
                <a:gd name="connsiteY22" fmla="*/ 1481560 h 1759352"/>
                <a:gd name="connsiteX23" fmla="*/ 1192193 w 1991200"/>
                <a:gd name="connsiteY23" fmla="*/ 1539433 h 1759352"/>
                <a:gd name="connsiteX24" fmla="*/ 1145894 w 1991200"/>
                <a:gd name="connsiteY24" fmla="*/ 1666755 h 1759352"/>
                <a:gd name="connsiteX25" fmla="*/ 1053297 w 1991200"/>
                <a:gd name="connsiteY25" fmla="*/ 1724628 h 1759352"/>
                <a:gd name="connsiteX26" fmla="*/ 821803 w 1991200"/>
                <a:gd name="connsiteY26" fmla="*/ 1759352 h 1759352"/>
                <a:gd name="connsiteX27" fmla="*/ 544010 w 1991200"/>
                <a:gd name="connsiteY27" fmla="*/ 1701479 h 1759352"/>
                <a:gd name="connsiteX28" fmla="*/ 405114 w 1991200"/>
                <a:gd name="connsiteY28" fmla="*/ 1643605 h 1759352"/>
                <a:gd name="connsiteX29" fmla="*/ 312517 w 1991200"/>
                <a:gd name="connsiteY29" fmla="*/ 1597307 h 1759352"/>
                <a:gd name="connsiteX30" fmla="*/ 150471 w 1991200"/>
                <a:gd name="connsiteY30" fmla="*/ 1446836 h 1759352"/>
                <a:gd name="connsiteX31" fmla="*/ 57874 w 1991200"/>
                <a:gd name="connsiteY31" fmla="*/ 1273215 h 1759352"/>
                <a:gd name="connsiteX32" fmla="*/ 23150 w 1991200"/>
                <a:gd name="connsiteY32" fmla="*/ 1169043 h 1759352"/>
                <a:gd name="connsiteX33" fmla="*/ 11575 w 1991200"/>
                <a:gd name="connsiteY33" fmla="*/ 1099595 h 1759352"/>
                <a:gd name="connsiteX34" fmla="*/ 0 w 1991200"/>
                <a:gd name="connsiteY34" fmla="*/ 1053296 h 1759352"/>
                <a:gd name="connsiteX35" fmla="*/ 11575 w 1991200"/>
                <a:gd name="connsiteY35" fmla="*/ 960699 h 1759352"/>
                <a:gd name="connsiteX36" fmla="*/ 57874 w 1991200"/>
                <a:gd name="connsiteY36" fmla="*/ 914400 h 1759352"/>
                <a:gd name="connsiteX37" fmla="*/ 115747 w 1991200"/>
                <a:gd name="connsiteY37" fmla="*/ 844952 h 1759352"/>
                <a:gd name="connsiteX38" fmla="*/ 162046 w 1991200"/>
                <a:gd name="connsiteY38" fmla="*/ 763929 h 1759352"/>
                <a:gd name="connsiteX39" fmla="*/ 243069 w 1991200"/>
                <a:gd name="connsiteY39" fmla="*/ 729205 h 1759352"/>
                <a:gd name="connsiteX40" fmla="*/ 254643 w 1991200"/>
                <a:gd name="connsiteY40" fmla="*/ 694481 h 17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91200" h="1759352">
                  <a:moveTo>
                    <a:pt x="173621" y="856527"/>
                  </a:moveTo>
                  <a:cubicBezTo>
                    <a:pt x="189054" y="825661"/>
                    <a:pt x="206646" y="795784"/>
                    <a:pt x="219919" y="763929"/>
                  </a:cubicBezTo>
                  <a:cubicBezTo>
                    <a:pt x="245276" y="703071"/>
                    <a:pt x="261603" y="638533"/>
                    <a:pt x="289367" y="578734"/>
                  </a:cubicBezTo>
                  <a:cubicBezTo>
                    <a:pt x="333726" y="483191"/>
                    <a:pt x="385765" y="415381"/>
                    <a:pt x="451413" y="335666"/>
                  </a:cubicBezTo>
                  <a:cubicBezTo>
                    <a:pt x="496253" y="281218"/>
                    <a:pt x="549526" y="221952"/>
                    <a:pt x="601884" y="173621"/>
                  </a:cubicBezTo>
                  <a:cubicBezTo>
                    <a:pt x="628022" y="149494"/>
                    <a:pt x="653310" y="123903"/>
                    <a:pt x="682907" y="104172"/>
                  </a:cubicBezTo>
                  <a:cubicBezTo>
                    <a:pt x="718707" y="80306"/>
                    <a:pt x="825614" y="34480"/>
                    <a:pt x="868102" y="23150"/>
                  </a:cubicBezTo>
                  <a:cubicBezTo>
                    <a:pt x="898809" y="14961"/>
                    <a:pt x="1048046" y="1683"/>
                    <a:pt x="1064871" y="0"/>
                  </a:cubicBezTo>
                  <a:cubicBezTo>
                    <a:pt x="1233905" y="5453"/>
                    <a:pt x="1540133" y="237"/>
                    <a:pt x="1713054" y="57874"/>
                  </a:cubicBezTo>
                  <a:lnTo>
                    <a:pt x="1747778" y="69448"/>
                  </a:lnTo>
                  <a:cubicBezTo>
                    <a:pt x="1759353" y="77165"/>
                    <a:pt x="1771940" y="83545"/>
                    <a:pt x="1782502" y="92598"/>
                  </a:cubicBezTo>
                  <a:cubicBezTo>
                    <a:pt x="1846149" y="147153"/>
                    <a:pt x="1872779" y="200002"/>
                    <a:pt x="1921398" y="277793"/>
                  </a:cubicBezTo>
                  <a:lnTo>
                    <a:pt x="1979271" y="370390"/>
                  </a:lnTo>
                  <a:cubicBezTo>
                    <a:pt x="1983129" y="412831"/>
                    <a:pt x="1993210" y="455162"/>
                    <a:pt x="1990846" y="497712"/>
                  </a:cubicBezTo>
                  <a:cubicBezTo>
                    <a:pt x="1989288" y="525757"/>
                    <a:pt x="1984550" y="556264"/>
                    <a:pt x="1967697" y="578734"/>
                  </a:cubicBezTo>
                  <a:cubicBezTo>
                    <a:pt x="1925484" y="635018"/>
                    <a:pt x="1842514" y="651328"/>
                    <a:pt x="1782502" y="671332"/>
                  </a:cubicBezTo>
                  <a:lnTo>
                    <a:pt x="1481560" y="648183"/>
                  </a:lnTo>
                  <a:cubicBezTo>
                    <a:pt x="1461978" y="646288"/>
                    <a:pt x="1443257" y="634601"/>
                    <a:pt x="1423686" y="636608"/>
                  </a:cubicBezTo>
                  <a:cubicBezTo>
                    <a:pt x="1291787" y="650136"/>
                    <a:pt x="1161327" y="675190"/>
                    <a:pt x="1030147" y="694481"/>
                  </a:cubicBezTo>
                  <a:cubicBezTo>
                    <a:pt x="1011381" y="735768"/>
                    <a:pt x="955363" y="829885"/>
                    <a:pt x="960699" y="891251"/>
                  </a:cubicBezTo>
                  <a:cubicBezTo>
                    <a:pt x="966469" y="957604"/>
                    <a:pt x="973256" y="1025215"/>
                    <a:pt x="995423" y="1088021"/>
                  </a:cubicBezTo>
                  <a:cubicBezTo>
                    <a:pt x="1020123" y="1158004"/>
                    <a:pt x="1069454" y="1216972"/>
                    <a:pt x="1099595" y="1284790"/>
                  </a:cubicBezTo>
                  <a:cubicBezTo>
                    <a:pt x="1126964" y="1346369"/>
                    <a:pt x="1160589" y="1416465"/>
                    <a:pt x="1180618" y="1481560"/>
                  </a:cubicBezTo>
                  <a:cubicBezTo>
                    <a:pt x="1186404" y="1500363"/>
                    <a:pt x="1188335" y="1520142"/>
                    <a:pt x="1192193" y="1539433"/>
                  </a:cubicBezTo>
                  <a:cubicBezTo>
                    <a:pt x="1176760" y="1581874"/>
                    <a:pt x="1166090" y="1626363"/>
                    <a:pt x="1145894" y="1666755"/>
                  </a:cubicBezTo>
                  <a:cubicBezTo>
                    <a:pt x="1128430" y="1701682"/>
                    <a:pt x="1085812" y="1713790"/>
                    <a:pt x="1053297" y="1724628"/>
                  </a:cubicBezTo>
                  <a:cubicBezTo>
                    <a:pt x="947935" y="1759748"/>
                    <a:pt x="957241" y="1748933"/>
                    <a:pt x="821803" y="1759352"/>
                  </a:cubicBezTo>
                  <a:cubicBezTo>
                    <a:pt x="729205" y="1740061"/>
                    <a:pt x="635145" y="1726794"/>
                    <a:pt x="544010" y="1701479"/>
                  </a:cubicBezTo>
                  <a:cubicBezTo>
                    <a:pt x="495683" y="1688055"/>
                    <a:pt x="450853" y="1664188"/>
                    <a:pt x="405114" y="1643605"/>
                  </a:cubicBezTo>
                  <a:cubicBezTo>
                    <a:pt x="373645" y="1629444"/>
                    <a:pt x="340954" y="1616857"/>
                    <a:pt x="312517" y="1597307"/>
                  </a:cubicBezTo>
                  <a:cubicBezTo>
                    <a:pt x="287646" y="1580208"/>
                    <a:pt x="175192" y="1477051"/>
                    <a:pt x="150471" y="1446836"/>
                  </a:cubicBezTo>
                  <a:cubicBezTo>
                    <a:pt x="127024" y="1418178"/>
                    <a:pt x="61633" y="1282143"/>
                    <a:pt x="57874" y="1273215"/>
                  </a:cubicBezTo>
                  <a:cubicBezTo>
                    <a:pt x="43670" y="1239481"/>
                    <a:pt x="32581" y="1204409"/>
                    <a:pt x="23150" y="1169043"/>
                  </a:cubicBezTo>
                  <a:cubicBezTo>
                    <a:pt x="17103" y="1146367"/>
                    <a:pt x="16178" y="1122608"/>
                    <a:pt x="11575" y="1099595"/>
                  </a:cubicBezTo>
                  <a:cubicBezTo>
                    <a:pt x="8455" y="1083996"/>
                    <a:pt x="3858" y="1068729"/>
                    <a:pt x="0" y="1053296"/>
                  </a:cubicBezTo>
                  <a:cubicBezTo>
                    <a:pt x="3858" y="1022430"/>
                    <a:pt x="-389" y="989412"/>
                    <a:pt x="11575" y="960699"/>
                  </a:cubicBezTo>
                  <a:cubicBezTo>
                    <a:pt x="19970" y="940552"/>
                    <a:pt x="43502" y="930825"/>
                    <a:pt x="57874" y="914400"/>
                  </a:cubicBezTo>
                  <a:cubicBezTo>
                    <a:pt x="154192" y="804323"/>
                    <a:pt x="47818" y="912884"/>
                    <a:pt x="115747" y="844952"/>
                  </a:cubicBezTo>
                  <a:cubicBezTo>
                    <a:pt x="127513" y="809655"/>
                    <a:pt x="129345" y="791958"/>
                    <a:pt x="162046" y="763929"/>
                  </a:cubicBezTo>
                  <a:cubicBezTo>
                    <a:pt x="180248" y="748327"/>
                    <a:pt x="219560" y="737042"/>
                    <a:pt x="243069" y="729205"/>
                  </a:cubicBezTo>
                  <a:lnTo>
                    <a:pt x="254643" y="6944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6B695FE0-E635-4584-AE6E-321F97CD6A2B}"/>
                </a:ext>
              </a:extLst>
            </p:cNvPr>
            <p:cNvSpPr/>
            <p:nvPr/>
          </p:nvSpPr>
          <p:spPr>
            <a:xfrm>
              <a:off x="1569558" y="1218107"/>
              <a:ext cx="12971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cat</a:t>
              </a:r>
              <a:endParaRPr lang="tr-TR" sz="2800" i="0" dirty="0">
                <a:solidFill>
                  <a:srgbClr val="0070C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D07A16BC-93EF-43F1-8D98-3AED8AC34714}"/>
                </a:ext>
              </a:extLst>
            </p:cNvPr>
            <p:cNvSpPr/>
            <p:nvPr/>
          </p:nvSpPr>
          <p:spPr>
            <a:xfrm>
              <a:off x="715418" y="2407036"/>
              <a:ext cx="12971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dog</a:t>
              </a:r>
              <a:endParaRPr lang="tr-TR" sz="2800" i="0" dirty="0">
                <a:solidFill>
                  <a:srgbClr val="0070C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A8F540BC-8BCF-45EB-881F-1F82585C8374}"/>
                </a:ext>
              </a:extLst>
            </p:cNvPr>
            <p:cNvSpPr/>
            <p:nvPr/>
          </p:nvSpPr>
          <p:spPr>
            <a:xfrm>
              <a:off x="2351584" y="141131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4F90E74-774E-48E6-B2B9-48DAC789B0CA}"/>
                </a:ext>
              </a:extLst>
            </p:cNvPr>
            <p:cNvSpPr/>
            <p:nvPr/>
          </p:nvSpPr>
          <p:spPr>
            <a:xfrm>
              <a:off x="1463328" y="284583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878BED9-E8BE-4DEE-9513-DC6FD7A3BFCC}"/>
              </a:ext>
            </a:extLst>
          </p:cNvPr>
          <p:cNvGrpSpPr/>
          <p:nvPr/>
        </p:nvGrpSpPr>
        <p:grpSpPr>
          <a:xfrm>
            <a:off x="8981680" y="849448"/>
            <a:ext cx="4276987" cy="2372811"/>
            <a:chOff x="8934219" y="825566"/>
            <a:chExt cx="4276987" cy="2372811"/>
          </a:xfrm>
        </p:grpSpPr>
        <p:sp>
          <p:nvSpPr>
            <p:cNvPr id="24" name="Полилиния: фигура 6">
              <a:extLst>
                <a:ext uri="{FF2B5EF4-FFF2-40B4-BE49-F238E27FC236}">
                  <a16:creationId xmlns:a16="http://schemas.microsoft.com/office/drawing/2014/main" id="{860C3264-7007-416C-A2F2-EB576E3893FE}"/>
                </a:ext>
              </a:extLst>
            </p:cNvPr>
            <p:cNvSpPr/>
            <p:nvPr/>
          </p:nvSpPr>
          <p:spPr>
            <a:xfrm>
              <a:off x="8934219" y="825566"/>
              <a:ext cx="2731625" cy="2372811"/>
            </a:xfrm>
            <a:custGeom>
              <a:avLst/>
              <a:gdLst>
                <a:gd name="connsiteX0" fmla="*/ 1250066 w 2731625"/>
                <a:gd name="connsiteY0" fmla="*/ 1481560 h 2372811"/>
                <a:gd name="connsiteX1" fmla="*/ 972273 w 2731625"/>
                <a:gd name="connsiteY1" fmla="*/ 1111170 h 2372811"/>
                <a:gd name="connsiteX2" fmla="*/ 648182 w 2731625"/>
                <a:gd name="connsiteY2" fmla="*/ 995423 h 2372811"/>
                <a:gd name="connsiteX3" fmla="*/ 150471 w 2731625"/>
                <a:gd name="connsiteY3" fmla="*/ 1088021 h 2372811"/>
                <a:gd name="connsiteX4" fmla="*/ 69448 w 2731625"/>
                <a:gd name="connsiteY4" fmla="*/ 1169043 h 2372811"/>
                <a:gd name="connsiteX5" fmla="*/ 0 w 2731625"/>
                <a:gd name="connsiteY5" fmla="*/ 1296365 h 2372811"/>
                <a:gd name="connsiteX6" fmla="*/ 46299 w 2731625"/>
                <a:gd name="connsiteY6" fmla="*/ 1493135 h 2372811"/>
                <a:gd name="connsiteX7" fmla="*/ 127321 w 2731625"/>
                <a:gd name="connsiteY7" fmla="*/ 1597307 h 2372811"/>
                <a:gd name="connsiteX8" fmla="*/ 243068 w 2731625"/>
                <a:gd name="connsiteY8" fmla="*/ 1770927 h 2372811"/>
                <a:gd name="connsiteX9" fmla="*/ 648182 w 2731625"/>
                <a:gd name="connsiteY9" fmla="*/ 2118168 h 2372811"/>
                <a:gd name="connsiteX10" fmla="*/ 798653 w 2731625"/>
                <a:gd name="connsiteY10" fmla="*/ 2176041 h 2372811"/>
                <a:gd name="connsiteX11" fmla="*/ 1018572 w 2731625"/>
                <a:gd name="connsiteY11" fmla="*/ 2245489 h 2372811"/>
                <a:gd name="connsiteX12" fmla="*/ 1539433 w 2731625"/>
                <a:gd name="connsiteY12" fmla="*/ 2268638 h 2372811"/>
                <a:gd name="connsiteX13" fmla="*/ 1782501 w 2731625"/>
                <a:gd name="connsiteY13" fmla="*/ 2314937 h 2372811"/>
                <a:gd name="connsiteX14" fmla="*/ 2106592 w 2731625"/>
                <a:gd name="connsiteY14" fmla="*/ 2372811 h 2372811"/>
                <a:gd name="connsiteX15" fmla="*/ 2465407 w 2731625"/>
                <a:gd name="connsiteY15" fmla="*/ 2083443 h 2372811"/>
                <a:gd name="connsiteX16" fmla="*/ 2488557 w 2731625"/>
                <a:gd name="connsiteY16" fmla="*/ 1921398 h 2372811"/>
                <a:gd name="connsiteX17" fmla="*/ 2430683 w 2731625"/>
                <a:gd name="connsiteY17" fmla="*/ 1562583 h 2372811"/>
                <a:gd name="connsiteX18" fmla="*/ 2395959 w 2731625"/>
                <a:gd name="connsiteY18" fmla="*/ 1458411 h 2372811"/>
                <a:gd name="connsiteX19" fmla="*/ 2395959 w 2731625"/>
                <a:gd name="connsiteY19" fmla="*/ 1238492 h 2372811"/>
                <a:gd name="connsiteX20" fmla="*/ 2488557 w 2731625"/>
                <a:gd name="connsiteY20" fmla="*/ 1145894 h 2372811"/>
                <a:gd name="connsiteX21" fmla="*/ 2673752 w 2731625"/>
                <a:gd name="connsiteY21" fmla="*/ 856527 h 2372811"/>
                <a:gd name="connsiteX22" fmla="*/ 2731625 w 2731625"/>
                <a:gd name="connsiteY22" fmla="*/ 682907 h 2372811"/>
                <a:gd name="connsiteX23" fmla="*/ 2673752 w 2731625"/>
                <a:gd name="connsiteY23" fmla="*/ 300942 h 2372811"/>
                <a:gd name="connsiteX24" fmla="*/ 2615878 w 2731625"/>
                <a:gd name="connsiteY24" fmla="*/ 185195 h 2372811"/>
                <a:gd name="connsiteX25" fmla="*/ 2326511 w 2731625"/>
                <a:gd name="connsiteY25" fmla="*/ 11575 h 2372811"/>
                <a:gd name="connsiteX26" fmla="*/ 2199190 w 2731625"/>
                <a:gd name="connsiteY26" fmla="*/ 0 h 2372811"/>
                <a:gd name="connsiteX27" fmla="*/ 2071868 w 2731625"/>
                <a:gd name="connsiteY27" fmla="*/ 11575 h 2372811"/>
                <a:gd name="connsiteX28" fmla="*/ 1805651 w 2731625"/>
                <a:gd name="connsiteY28" fmla="*/ 266218 h 2372811"/>
                <a:gd name="connsiteX29" fmla="*/ 1713053 w 2731625"/>
                <a:gd name="connsiteY29" fmla="*/ 590309 h 2372811"/>
                <a:gd name="connsiteX30" fmla="*/ 1666754 w 2731625"/>
                <a:gd name="connsiteY30" fmla="*/ 879676 h 2372811"/>
                <a:gd name="connsiteX31" fmla="*/ 1643605 w 2731625"/>
                <a:gd name="connsiteY31" fmla="*/ 960699 h 2372811"/>
                <a:gd name="connsiteX32" fmla="*/ 1551007 w 2731625"/>
                <a:gd name="connsiteY32" fmla="*/ 1076446 h 2372811"/>
                <a:gd name="connsiteX33" fmla="*/ 1435261 w 2731625"/>
                <a:gd name="connsiteY33" fmla="*/ 1169043 h 2372811"/>
                <a:gd name="connsiteX34" fmla="*/ 1331088 w 2731625"/>
                <a:gd name="connsiteY34" fmla="*/ 1226917 h 2372811"/>
                <a:gd name="connsiteX35" fmla="*/ 1296364 w 2731625"/>
                <a:gd name="connsiteY35" fmla="*/ 1412112 h 2372811"/>
                <a:gd name="connsiteX36" fmla="*/ 1273215 w 2731625"/>
                <a:gd name="connsiteY36" fmla="*/ 1504709 h 2372811"/>
                <a:gd name="connsiteX37" fmla="*/ 1157468 w 2731625"/>
                <a:gd name="connsiteY37" fmla="*/ 1458411 h 2372811"/>
                <a:gd name="connsiteX38" fmla="*/ 1122744 w 2731625"/>
                <a:gd name="connsiteY38" fmla="*/ 1377388 h 237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31625" h="2372811">
                  <a:moveTo>
                    <a:pt x="1250066" y="1481560"/>
                  </a:moveTo>
                  <a:cubicBezTo>
                    <a:pt x="1158975" y="1310766"/>
                    <a:pt x="1142143" y="1242683"/>
                    <a:pt x="972273" y="1111170"/>
                  </a:cubicBezTo>
                  <a:cubicBezTo>
                    <a:pt x="876656" y="1037144"/>
                    <a:pt x="760415" y="1021323"/>
                    <a:pt x="648182" y="995423"/>
                  </a:cubicBezTo>
                  <a:cubicBezTo>
                    <a:pt x="550291" y="1006940"/>
                    <a:pt x="279432" y="999361"/>
                    <a:pt x="150471" y="1088021"/>
                  </a:cubicBezTo>
                  <a:cubicBezTo>
                    <a:pt x="118997" y="1109659"/>
                    <a:pt x="91810" y="1138080"/>
                    <a:pt x="69448" y="1169043"/>
                  </a:cubicBezTo>
                  <a:cubicBezTo>
                    <a:pt x="41143" y="1208234"/>
                    <a:pt x="23149" y="1253924"/>
                    <a:pt x="0" y="1296365"/>
                  </a:cubicBezTo>
                  <a:cubicBezTo>
                    <a:pt x="15433" y="1361955"/>
                    <a:pt x="20045" y="1431079"/>
                    <a:pt x="46299" y="1493135"/>
                  </a:cubicBezTo>
                  <a:cubicBezTo>
                    <a:pt x="63439" y="1533649"/>
                    <a:pt x="101894" y="1561410"/>
                    <a:pt x="127321" y="1597307"/>
                  </a:cubicBezTo>
                  <a:cubicBezTo>
                    <a:pt x="167525" y="1654066"/>
                    <a:pt x="198540" y="1717493"/>
                    <a:pt x="243068" y="1770927"/>
                  </a:cubicBezTo>
                  <a:cubicBezTo>
                    <a:pt x="312658" y="1854435"/>
                    <a:pt x="554193" y="2082019"/>
                    <a:pt x="648182" y="2118168"/>
                  </a:cubicBezTo>
                  <a:cubicBezTo>
                    <a:pt x="698339" y="2137459"/>
                    <a:pt x="747833" y="2158572"/>
                    <a:pt x="798653" y="2176041"/>
                  </a:cubicBezTo>
                  <a:cubicBezTo>
                    <a:pt x="871352" y="2201031"/>
                    <a:pt x="942291" y="2235954"/>
                    <a:pt x="1018572" y="2245489"/>
                  </a:cubicBezTo>
                  <a:cubicBezTo>
                    <a:pt x="1191022" y="2267045"/>
                    <a:pt x="1539433" y="2268638"/>
                    <a:pt x="1539433" y="2268638"/>
                  </a:cubicBezTo>
                  <a:lnTo>
                    <a:pt x="1782501" y="2314937"/>
                  </a:lnTo>
                  <a:cubicBezTo>
                    <a:pt x="2068729" y="2373651"/>
                    <a:pt x="1898237" y="2351975"/>
                    <a:pt x="2106592" y="2372811"/>
                  </a:cubicBezTo>
                  <a:cubicBezTo>
                    <a:pt x="2292703" y="2285229"/>
                    <a:pt x="2359889" y="2287883"/>
                    <a:pt x="2465407" y="2083443"/>
                  </a:cubicBezTo>
                  <a:cubicBezTo>
                    <a:pt x="2490432" y="2034957"/>
                    <a:pt x="2480840" y="1975413"/>
                    <a:pt x="2488557" y="1921398"/>
                  </a:cubicBezTo>
                  <a:cubicBezTo>
                    <a:pt x="2470453" y="1776568"/>
                    <a:pt x="2465876" y="1703355"/>
                    <a:pt x="2430683" y="1562583"/>
                  </a:cubicBezTo>
                  <a:cubicBezTo>
                    <a:pt x="2421806" y="1527074"/>
                    <a:pt x="2407534" y="1493135"/>
                    <a:pt x="2395959" y="1458411"/>
                  </a:cubicBezTo>
                  <a:cubicBezTo>
                    <a:pt x="2394178" y="1437034"/>
                    <a:pt x="2370734" y="1280533"/>
                    <a:pt x="2395959" y="1238492"/>
                  </a:cubicBezTo>
                  <a:cubicBezTo>
                    <a:pt x="2418417" y="1201061"/>
                    <a:pt x="2461092" y="1179822"/>
                    <a:pt x="2488557" y="1145894"/>
                  </a:cubicBezTo>
                  <a:cubicBezTo>
                    <a:pt x="2528322" y="1096772"/>
                    <a:pt x="2645388" y="920347"/>
                    <a:pt x="2673752" y="856527"/>
                  </a:cubicBezTo>
                  <a:cubicBezTo>
                    <a:pt x="2698528" y="800781"/>
                    <a:pt x="2712334" y="740780"/>
                    <a:pt x="2731625" y="682907"/>
                  </a:cubicBezTo>
                  <a:cubicBezTo>
                    <a:pt x="2712334" y="555585"/>
                    <a:pt x="2702921" y="426370"/>
                    <a:pt x="2673752" y="300942"/>
                  </a:cubicBezTo>
                  <a:cubicBezTo>
                    <a:pt x="2663981" y="258927"/>
                    <a:pt x="2643815" y="218062"/>
                    <a:pt x="2615878" y="185195"/>
                  </a:cubicBezTo>
                  <a:cubicBezTo>
                    <a:pt x="2536118" y="91360"/>
                    <a:pt x="2443690" y="40870"/>
                    <a:pt x="2326511" y="11575"/>
                  </a:cubicBezTo>
                  <a:cubicBezTo>
                    <a:pt x="2285168" y="1239"/>
                    <a:pt x="2241630" y="3858"/>
                    <a:pt x="2199190" y="0"/>
                  </a:cubicBezTo>
                  <a:lnTo>
                    <a:pt x="2071868" y="11575"/>
                  </a:lnTo>
                  <a:cubicBezTo>
                    <a:pt x="1985313" y="56583"/>
                    <a:pt x="1873579" y="190742"/>
                    <a:pt x="1805651" y="266218"/>
                  </a:cubicBezTo>
                  <a:cubicBezTo>
                    <a:pt x="1730122" y="447484"/>
                    <a:pt x="1748878" y="375358"/>
                    <a:pt x="1713053" y="590309"/>
                  </a:cubicBezTo>
                  <a:cubicBezTo>
                    <a:pt x="1692051" y="716319"/>
                    <a:pt x="1693145" y="760919"/>
                    <a:pt x="1666754" y="879676"/>
                  </a:cubicBezTo>
                  <a:cubicBezTo>
                    <a:pt x="1660661" y="907095"/>
                    <a:pt x="1655376" y="935196"/>
                    <a:pt x="1643605" y="960699"/>
                  </a:cubicBezTo>
                  <a:cubicBezTo>
                    <a:pt x="1624108" y="1002943"/>
                    <a:pt x="1586457" y="1046061"/>
                    <a:pt x="1551007" y="1076446"/>
                  </a:cubicBezTo>
                  <a:cubicBezTo>
                    <a:pt x="1513493" y="1108601"/>
                    <a:pt x="1479454" y="1146946"/>
                    <a:pt x="1435261" y="1169043"/>
                  </a:cubicBezTo>
                  <a:cubicBezTo>
                    <a:pt x="1368840" y="1202254"/>
                    <a:pt x="1403758" y="1183316"/>
                    <a:pt x="1331088" y="1226917"/>
                  </a:cubicBezTo>
                  <a:cubicBezTo>
                    <a:pt x="1284126" y="1344323"/>
                    <a:pt x="1326201" y="1223147"/>
                    <a:pt x="1296364" y="1412112"/>
                  </a:cubicBezTo>
                  <a:cubicBezTo>
                    <a:pt x="1291402" y="1443538"/>
                    <a:pt x="1273215" y="1504709"/>
                    <a:pt x="1273215" y="1504709"/>
                  </a:cubicBezTo>
                  <a:cubicBezTo>
                    <a:pt x="1259656" y="1500189"/>
                    <a:pt x="1174498" y="1475441"/>
                    <a:pt x="1157468" y="1458411"/>
                  </a:cubicBezTo>
                  <a:cubicBezTo>
                    <a:pt x="1143167" y="1444110"/>
                    <a:pt x="1129661" y="1398139"/>
                    <a:pt x="1122744" y="137738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36C15477-524D-41BC-B106-EB7A5676FE1B}"/>
                </a:ext>
              </a:extLst>
            </p:cNvPr>
            <p:cNvSpPr/>
            <p:nvPr/>
          </p:nvSpPr>
          <p:spPr>
            <a:xfrm>
              <a:off x="9503773" y="1912975"/>
              <a:ext cx="18529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800" dirty="0">
                  <a:solidFill>
                    <a:srgbClr val="D9515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кошка</a:t>
              </a:r>
              <a:endParaRPr lang="tr-TR" sz="2800" i="0" dirty="0">
                <a:solidFill>
                  <a:srgbClr val="D95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99CDC506-C126-4057-9A8E-5D0E02BF7043}"/>
                </a:ext>
              </a:extLst>
            </p:cNvPr>
            <p:cNvSpPr/>
            <p:nvPr/>
          </p:nvSpPr>
          <p:spPr>
            <a:xfrm>
              <a:off x="11172794" y="956413"/>
              <a:ext cx="20384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800" dirty="0">
                  <a:solidFill>
                    <a:srgbClr val="D9515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собака</a:t>
              </a:r>
              <a:endParaRPr lang="tr-TR" sz="2800" i="0" dirty="0">
                <a:solidFill>
                  <a:srgbClr val="D95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8B0123FD-47DE-4900-A3F3-83A3D9B1AE6E}"/>
                </a:ext>
              </a:extLst>
            </p:cNvPr>
            <p:cNvSpPr/>
            <p:nvPr/>
          </p:nvSpPr>
          <p:spPr>
            <a:xfrm>
              <a:off x="9266966" y="2113400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D95151"/>
                </a:solidFill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5218B734-0657-43FC-8D49-B591E99E5CC4}"/>
                </a:ext>
              </a:extLst>
            </p:cNvPr>
            <p:cNvSpPr/>
            <p:nvPr/>
          </p:nvSpPr>
          <p:spPr>
            <a:xfrm>
              <a:off x="10954863" y="1169077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D95151"/>
                </a:solidFill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95DDB4A-9BB8-4C3A-8DC4-FD883128E77F}"/>
              </a:ext>
            </a:extLst>
          </p:cNvPr>
          <p:cNvGrpSpPr/>
          <p:nvPr/>
        </p:nvGrpSpPr>
        <p:grpSpPr>
          <a:xfrm rot="10045592">
            <a:off x="-647284" y="3744498"/>
            <a:ext cx="4276987" cy="2372811"/>
            <a:chOff x="8934219" y="825566"/>
            <a:chExt cx="4276987" cy="2372811"/>
          </a:xfrm>
        </p:grpSpPr>
        <p:sp>
          <p:nvSpPr>
            <p:cNvPr id="30" name="Полилиния: фигура 39">
              <a:extLst>
                <a:ext uri="{FF2B5EF4-FFF2-40B4-BE49-F238E27FC236}">
                  <a16:creationId xmlns:a16="http://schemas.microsoft.com/office/drawing/2014/main" id="{78F151D3-7970-4791-A261-6283BA8A1235}"/>
                </a:ext>
              </a:extLst>
            </p:cNvPr>
            <p:cNvSpPr/>
            <p:nvPr/>
          </p:nvSpPr>
          <p:spPr>
            <a:xfrm>
              <a:off x="8934219" y="825566"/>
              <a:ext cx="2731625" cy="2372811"/>
            </a:xfrm>
            <a:custGeom>
              <a:avLst/>
              <a:gdLst>
                <a:gd name="connsiteX0" fmla="*/ 1250066 w 2731625"/>
                <a:gd name="connsiteY0" fmla="*/ 1481560 h 2372811"/>
                <a:gd name="connsiteX1" fmla="*/ 972273 w 2731625"/>
                <a:gd name="connsiteY1" fmla="*/ 1111170 h 2372811"/>
                <a:gd name="connsiteX2" fmla="*/ 648182 w 2731625"/>
                <a:gd name="connsiteY2" fmla="*/ 995423 h 2372811"/>
                <a:gd name="connsiteX3" fmla="*/ 150471 w 2731625"/>
                <a:gd name="connsiteY3" fmla="*/ 1088021 h 2372811"/>
                <a:gd name="connsiteX4" fmla="*/ 69448 w 2731625"/>
                <a:gd name="connsiteY4" fmla="*/ 1169043 h 2372811"/>
                <a:gd name="connsiteX5" fmla="*/ 0 w 2731625"/>
                <a:gd name="connsiteY5" fmla="*/ 1296365 h 2372811"/>
                <a:gd name="connsiteX6" fmla="*/ 46299 w 2731625"/>
                <a:gd name="connsiteY6" fmla="*/ 1493135 h 2372811"/>
                <a:gd name="connsiteX7" fmla="*/ 127321 w 2731625"/>
                <a:gd name="connsiteY7" fmla="*/ 1597307 h 2372811"/>
                <a:gd name="connsiteX8" fmla="*/ 243068 w 2731625"/>
                <a:gd name="connsiteY8" fmla="*/ 1770927 h 2372811"/>
                <a:gd name="connsiteX9" fmla="*/ 648182 w 2731625"/>
                <a:gd name="connsiteY9" fmla="*/ 2118168 h 2372811"/>
                <a:gd name="connsiteX10" fmla="*/ 798653 w 2731625"/>
                <a:gd name="connsiteY10" fmla="*/ 2176041 h 2372811"/>
                <a:gd name="connsiteX11" fmla="*/ 1018572 w 2731625"/>
                <a:gd name="connsiteY11" fmla="*/ 2245489 h 2372811"/>
                <a:gd name="connsiteX12" fmla="*/ 1539433 w 2731625"/>
                <a:gd name="connsiteY12" fmla="*/ 2268638 h 2372811"/>
                <a:gd name="connsiteX13" fmla="*/ 1782501 w 2731625"/>
                <a:gd name="connsiteY13" fmla="*/ 2314937 h 2372811"/>
                <a:gd name="connsiteX14" fmla="*/ 2106592 w 2731625"/>
                <a:gd name="connsiteY14" fmla="*/ 2372811 h 2372811"/>
                <a:gd name="connsiteX15" fmla="*/ 2465407 w 2731625"/>
                <a:gd name="connsiteY15" fmla="*/ 2083443 h 2372811"/>
                <a:gd name="connsiteX16" fmla="*/ 2488557 w 2731625"/>
                <a:gd name="connsiteY16" fmla="*/ 1921398 h 2372811"/>
                <a:gd name="connsiteX17" fmla="*/ 2430683 w 2731625"/>
                <a:gd name="connsiteY17" fmla="*/ 1562583 h 2372811"/>
                <a:gd name="connsiteX18" fmla="*/ 2395959 w 2731625"/>
                <a:gd name="connsiteY18" fmla="*/ 1458411 h 2372811"/>
                <a:gd name="connsiteX19" fmla="*/ 2395959 w 2731625"/>
                <a:gd name="connsiteY19" fmla="*/ 1238492 h 2372811"/>
                <a:gd name="connsiteX20" fmla="*/ 2488557 w 2731625"/>
                <a:gd name="connsiteY20" fmla="*/ 1145894 h 2372811"/>
                <a:gd name="connsiteX21" fmla="*/ 2673752 w 2731625"/>
                <a:gd name="connsiteY21" fmla="*/ 856527 h 2372811"/>
                <a:gd name="connsiteX22" fmla="*/ 2731625 w 2731625"/>
                <a:gd name="connsiteY22" fmla="*/ 682907 h 2372811"/>
                <a:gd name="connsiteX23" fmla="*/ 2673752 w 2731625"/>
                <a:gd name="connsiteY23" fmla="*/ 300942 h 2372811"/>
                <a:gd name="connsiteX24" fmla="*/ 2615878 w 2731625"/>
                <a:gd name="connsiteY24" fmla="*/ 185195 h 2372811"/>
                <a:gd name="connsiteX25" fmla="*/ 2326511 w 2731625"/>
                <a:gd name="connsiteY25" fmla="*/ 11575 h 2372811"/>
                <a:gd name="connsiteX26" fmla="*/ 2199190 w 2731625"/>
                <a:gd name="connsiteY26" fmla="*/ 0 h 2372811"/>
                <a:gd name="connsiteX27" fmla="*/ 2071868 w 2731625"/>
                <a:gd name="connsiteY27" fmla="*/ 11575 h 2372811"/>
                <a:gd name="connsiteX28" fmla="*/ 1805651 w 2731625"/>
                <a:gd name="connsiteY28" fmla="*/ 266218 h 2372811"/>
                <a:gd name="connsiteX29" fmla="*/ 1713053 w 2731625"/>
                <a:gd name="connsiteY29" fmla="*/ 590309 h 2372811"/>
                <a:gd name="connsiteX30" fmla="*/ 1666754 w 2731625"/>
                <a:gd name="connsiteY30" fmla="*/ 879676 h 2372811"/>
                <a:gd name="connsiteX31" fmla="*/ 1643605 w 2731625"/>
                <a:gd name="connsiteY31" fmla="*/ 960699 h 2372811"/>
                <a:gd name="connsiteX32" fmla="*/ 1551007 w 2731625"/>
                <a:gd name="connsiteY32" fmla="*/ 1076446 h 2372811"/>
                <a:gd name="connsiteX33" fmla="*/ 1435261 w 2731625"/>
                <a:gd name="connsiteY33" fmla="*/ 1169043 h 2372811"/>
                <a:gd name="connsiteX34" fmla="*/ 1331088 w 2731625"/>
                <a:gd name="connsiteY34" fmla="*/ 1226917 h 2372811"/>
                <a:gd name="connsiteX35" fmla="*/ 1296364 w 2731625"/>
                <a:gd name="connsiteY35" fmla="*/ 1412112 h 2372811"/>
                <a:gd name="connsiteX36" fmla="*/ 1273215 w 2731625"/>
                <a:gd name="connsiteY36" fmla="*/ 1504709 h 2372811"/>
                <a:gd name="connsiteX37" fmla="*/ 1157468 w 2731625"/>
                <a:gd name="connsiteY37" fmla="*/ 1458411 h 2372811"/>
                <a:gd name="connsiteX38" fmla="*/ 1122744 w 2731625"/>
                <a:gd name="connsiteY38" fmla="*/ 1377388 h 237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31625" h="2372811">
                  <a:moveTo>
                    <a:pt x="1250066" y="1481560"/>
                  </a:moveTo>
                  <a:cubicBezTo>
                    <a:pt x="1158975" y="1310766"/>
                    <a:pt x="1142143" y="1242683"/>
                    <a:pt x="972273" y="1111170"/>
                  </a:cubicBezTo>
                  <a:cubicBezTo>
                    <a:pt x="876656" y="1037144"/>
                    <a:pt x="760415" y="1021323"/>
                    <a:pt x="648182" y="995423"/>
                  </a:cubicBezTo>
                  <a:cubicBezTo>
                    <a:pt x="550291" y="1006940"/>
                    <a:pt x="279432" y="999361"/>
                    <a:pt x="150471" y="1088021"/>
                  </a:cubicBezTo>
                  <a:cubicBezTo>
                    <a:pt x="118997" y="1109659"/>
                    <a:pt x="91810" y="1138080"/>
                    <a:pt x="69448" y="1169043"/>
                  </a:cubicBezTo>
                  <a:cubicBezTo>
                    <a:pt x="41143" y="1208234"/>
                    <a:pt x="23149" y="1253924"/>
                    <a:pt x="0" y="1296365"/>
                  </a:cubicBezTo>
                  <a:cubicBezTo>
                    <a:pt x="15433" y="1361955"/>
                    <a:pt x="20045" y="1431079"/>
                    <a:pt x="46299" y="1493135"/>
                  </a:cubicBezTo>
                  <a:cubicBezTo>
                    <a:pt x="63439" y="1533649"/>
                    <a:pt x="101894" y="1561410"/>
                    <a:pt x="127321" y="1597307"/>
                  </a:cubicBezTo>
                  <a:cubicBezTo>
                    <a:pt x="167525" y="1654066"/>
                    <a:pt x="198540" y="1717493"/>
                    <a:pt x="243068" y="1770927"/>
                  </a:cubicBezTo>
                  <a:cubicBezTo>
                    <a:pt x="312658" y="1854435"/>
                    <a:pt x="554193" y="2082019"/>
                    <a:pt x="648182" y="2118168"/>
                  </a:cubicBezTo>
                  <a:cubicBezTo>
                    <a:pt x="698339" y="2137459"/>
                    <a:pt x="747833" y="2158572"/>
                    <a:pt x="798653" y="2176041"/>
                  </a:cubicBezTo>
                  <a:cubicBezTo>
                    <a:pt x="871352" y="2201031"/>
                    <a:pt x="942291" y="2235954"/>
                    <a:pt x="1018572" y="2245489"/>
                  </a:cubicBezTo>
                  <a:cubicBezTo>
                    <a:pt x="1191022" y="2267045"/>
                    <a:pt x="1539433" y="2268638"/>
                    <a:pt x="1539433" y="2268638"/>
                  </a:cubicBezTo>
                  <a:lnTo>
                    <a:pt x="1782501" y="2314937"/>
                  </a:lnTo>
                  <a:cubicBezTo>
                    <a:pt x="2068729" y="2373651"/>
                    <a:pt x="1898237" y="2351975"/>
                    <a:pt x="2106592" y="2372811"/>
                  </a:cubicBezTo>
                  <a:cubicBezTo>
                    <a:pt x="2292703" y="2285229"/>
                    <a:pt x="2359889" y="2287883"/>
                    <a:pt x="2465407" y="2083443"/>
                  </a:cubicBezTo>
                  <a:cubicBezTo>
                    <a:pt x="2490432" y="2034957"/>
                    <a:pt x="2480840" y="1975413"/>
                    <a:pt x="2488557" y="1921398"/>
                  </a:cubicBezTo>
                  <a:cubicBezTo>
                    <a:pt x="2470453" y="1776568"/>
                    <a:pt x="2465876" y="1703355"/>
                    <a:pt x="2430683" y="1562583"/>
                  </a:cubicBezTo>
                  <a:cubicBezTo>
                    <a:pt x="2421806" y="1527074"/>
                    <a:pt x="2407534" y="1493135"/>
                    <a:pt x="2395959" y="1458411"/>
                  </a:cubicBezTo>
                  <a:cubicBezTo>
                    <a:pt x="2394178" y="1437034"/>
                    <a:pt x="2370734" y="1280533"/>
                    <a:pt x="2395959" y="1238492"/>
                  </a:cubicBezTo>
                  <a:cubicBezTo>
                    <a:pt x="2418417" y="1201061"/>
                    <a:pt x="2461092" y="1179822"/>
                    <a:pt x="2488557" y="1145894"/>
                  </a:cubicBezTo>
                  <a:cubicBezTo>
                    <a:pt x="2528322" y="1096772"/>
                    <a:pt x="2645388" y="920347"/>
                    <a:pt x="2673752" y="856527"/>
                  </a:cubicBezTo>
                  <a:cubicBezTo>
                    <a:pt x="2698528" y="800781"/>
                    <a:pt x="2712334" y="740780"/>
                    <a:pt x="2731625" y="682907"/>
                  </a:cubicBezTo>
                  <a:cubicBezTo>
                    <a:pt x="2712334" y="555585"/>
                    <a:pt x="2702921" y="426370"/>
                    <a:pt x="2673752" y="300942"/>
                  </a:cubicBezTo>
                  <a:cubicBezTo>
                    <a:pt x="2663981" y="258927"/>
                    <a:pt x="2643815" y="218062"/>
                    <a:pt x="2615878" y="185195"/>
                  </a:cubicBezTo>
                  <a:cubicBezTo>
                    <a:pt x="2536118" y="91360"/>
                    <a:pt x="2443690" y="40870"/>
                    <a:pt x="2326511" y="11575"/>
                  </a:cubicBezTo>
                  <a:cubicBezTo>
                    <a:pt x="2285168" y="1239"/>
                    <a:pt x="2241630" y="3858"/>
                    <a:pt x="2199190" y="0"/>
                  </a:cubicBezTo>
                  <a:lnTo>
                    <a:pt x="2071868" y="11575"/>
                  </a:lnTo>
                  <a:cubicBezTo>
                    <a:pt x="1985313" y="56583"/>
                    <a:pt x="1873579" y="190742"/>
                    <a:pt x="1805651" y="266218"/>
                  </a:cubicBezTo>
                  <a:cubicBezTo>
                    <a:pt x="1730122" y="447484"/>
                    <a:pt x="1748878" y="375358"/>
                    <a:pt x="1713053" y="590309"/>
                  </a:cubicBezTo>
                  <a:cubicBezTo>
                    <a:pt x="1692051" y="716319"/>
                    <a:pt x="1693145" y="760919"/>
                    <a:pt x="1666754" y="879676"/>
                  </a:cubicBezTo>
                  <a:cubicBezTo>
                    <a:pt x="1660661" y="907095"/>
                    <a:pt x="1655376" y="935196"/>
                    <a:pt x="1643605" y="960699"/>
                  </a:cubicBezTo>
                  <a:cubicBezTo>
                    <a:pt x="1624108" y="1002943"/>
                    <a:pt x="1586457" y="1046061"/>
                    <a:pt x="1551007" y="1076446"/>
                  </a:cubicBezTo>
                  <a:cubicBezTo>
                    <a:pt x="1513493" y="1108601"/>
                    <a:pt x="1479454" y="1146946"/>
                    <a:pt x="1435261" y="1169043"/>
                  </a:cubicBezTo>
                  <a:cubicBezTo>
                    <a:pt x="1368840" y="1202254"/>
                    <a:pt x="1403758" y="1183316"/>
                    <a:pt x="1331088" y="1226917"/>
                  </a:cubicBezTo>
                  <a:cubicBezTo>
                    <a:pt x="1284126" y="1344323"/>
                    <a:pt x="1326201" y="1223147"/>
                    <a:pt x="1296364" y="1412112"/>
                  </a:cubicBezTo>
                  <a:cubicBezTo>
                    <a:pt x="1291402" y="1443538"/>
                    <a:pt x="1273215" y="1504709"/>
                    <a:pt x="1273215" y="1504709"/>
                  </a:cubicBezTo>
                  <a:cubicBezTo>
                    <a:pt x="1259656" y="1500189"/>
                    <a:pt x="1174498" y="1475441"/>
                    <a:pt x="1157468" y="1458411"/>
                  </a:cubicBezTo>
                  <a:cubicBezTo>
                    <a:pt x="1143167" y="1444110"/>
                    <a:pt x="1129661" y="1398139"/>
                    <a:pt x="1122744" y="137738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23054BF5-7C1E-419D-A192-49F36B1B99C2}"/>
                </a:ext>
              </a:extLst>
            </p:cNvPr>
            <p:cNvSpPr/>
            <p:nvPr/>
          </p:nvSpPr>
          <p:spPr>
            <a:xfrm>
              <a:off x="9503773" y="1912975"/>
              <a:ext cx="185299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800" dirty="0">
                  <a:solidFill>
                    <a:srgbClr val="D9515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кошка</a:t>
              </a:r>
              <a:endParaRPr lang="tr-TR" sz="2800" i="0" dirty="0">
                <a:solidFill>
                  <a:srgbClr val="D95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1018322F-372A-4EEF-BD7F-B4543B571563}"/>
                </a:ext>
              </a:extLst>
            </p:cNvPr>
            <p:cNvSpPr/>
            <p:nvPr/>
          </p:nvSpPr>
          <p:spPr>
            <a:xfrm>
              <a:off x="11172794" y="956413"/>
              <a:ext cx="20384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800" dirty="0">
                  <a:solidFill>
                    <a:srgbClr val="D9515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собака</a:t>
              </a:r>
              <a:endParaRPr lang="tr-TR" sz="2800" i="0" dirty="0">
                <a:solidFill>
                  <a:srgbClr val="D9515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B6B65398-1A29-4647-86B4-747FE6DC72E6}"/>
                </a:ext>
              </a:extLst>
            </p:cNvPr>
            <p:cNvSpPr/>
            <p:nvPr/>
          </p:nvSpPr>
          <p:spPr>
            <a:xfrm>
              <a:off x="9266966" y="2113400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D95151"/>
                </a:solidFill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088794D5-57B7-4F8C-9759-575D86B432DC}"/>
                </a:ext>
              </a:extLst>
            </p:cNvPr>
            <p:cNvSpPr/>
            <p:nvPr/>
          </p:nvSpPr>
          <p:spPr>
            <a:xfrm>
              <a:off x="10954863" y="1169077"/>
              <a:ext cx="180000" cy="1800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D95151"/>
                </a:solidFill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F3366D13-2B03-436A-B852-31C7A1D51E60}"/>
              </a:ext>
            </a:extLst>
          </p:cNvPr>
          <p:cNvGrpSpPr/>
          <p:nvPr/>
        </p:nvGrpSpPr>
        <p:grpSpPr>
          <a:xfrm>
            <a:off x="750748" y="3886722"/>
            <a:ext cx="2784664" cy="2039497"/>
            <a:chOff x="250996" y="1121419"/>
            <a:chExt cx="2784664" cy="2039497"/>
          </a:xfrm>
        </p:grpSpPr>
        <p:sp>
          <p:nvSpPr>
            <p:cNvPr id="37" name="Полилиния: фигура 33">
              <a:extLst>
                <a:ext uri="{FF2B5EF4-FFF2-40B4-BE49-F238E27FC236}">
                  <a16:creationId xmlns:a16="http://schemas.microsoft.com/office/drawing/2014/main" id="{C4FAFFB0-ACC8-4F94-911E-5E9630A64340}"/>
                </a:ext>
              </a:extLst>
            </p:cNvPr>
            <p:cNvSpPr/>
            <p:nvPr/>
          </p:nvSpPr>
          <p:spPr>
            <a:xfrm>
              <a:off x="250996" y="1121419"/>
              <a:ext cx="2784664" cy="2039497"/>
            </a:xfrm>
            <a:custGeom>
              <a:avLst/>
              <a:gdLst>
                <a:gd name="connsiteX0" fmla="*/ 173621 w 1991200"/>
                <a:gd name="connsiteY0" fmla="*/ 856527 h 1759352"/>
                <a:gd name="connsiteX1" fmla="*/ 219919 w 1991200"/>
                <a:gd name="connsiteY1" fmla="*/ 763929 h 1759352"/>
                <a:gd name="connsiteX2" fmla="*/ 289367 w 1991200"/>
                <a:gd name="connsiteY2" fmla="*/ 578734 h 1759352"/>
                <a:gd name="connsiteX3" fmla="*/ 451413 w 1991200"/>
                <a:gd name="connsiteY3" fmla="*/ 335666 h 1759352"/>
                <a:gd name="connsiteX4" fmla="*/ 601884 w 1991200"/>
                <a:gd name="connsiteY4" fmla="*/ 173621 h 1759352"/>
                <a:gd name="connsiteX5" fmla="*/ 682907 w 1991200"/>
                <a:gd name="connsiteY5" fmla="*/ 104172 h 1759352"/>
                <a:gd name="connsiteX6" fmla="*/ 868102 w 1991200"/>
                <a:gd name="connsiteY6" fmla="*/ 23150 h 1759352"/>
                <a:gd name="connsiteX7" fmla="*/ 1064871 w 1991200"/>
                <a:gd name="connsiteY7" fmla="*/ 0 h 1759352"/>
                <a:gd name="connsiteX8" fmla="*/ 1713054 w 1991200"/>
                <a:gd name="connsiteY8" fmla="*/ 57874 h 1759352"/>
                <a:gd name="connsiteX9" fmla="*/ 1747778 w 1991200"/>
                <a:gd name="connsiteY9" fmla="*/ 69448 h 1759352"/>
                <a:gd name="connsiteX10" fmla="*/ 1782502 w 1991200"/>
                <a:gd name="connsiteY10" fmla="*/ 92598 h 1759352"/>
                <a:gd name="connsiteX11" fmla="*/ 1921398 w 1991200"/>
                <a:gd name="connsiteY11" fmla="*/ 277793 h 1759352"/>
                <a:gd name="connsiteX12" fmla="*/ 1979271 w 1991200"/>
                <a:gd name="connsiteY12" fmla="*/ 370390 h 1759352"/>
                <a:gd name="connsiteX13" fmla="*/ 1990846 w 1991200"/>
                <a:gd name="connsiteY13" fmla="*/ 497712 h 1759352"/>
                <a:gd name="connsiteX14" fmla="*/ 1967697 w 1991200"/>
                <a:gd name="connsiteY14" fmla="*/ 578734 h 1759352"/>
                <a:gd name="connsiteX15" fmla="*/ 1782502 w 1991200"/>
                <a:gd name="connsiteY15" fmla="*/ 671332 h 1759352"/>
                <a:gd name="connsiteX16" fmla="*/ 1481560 w 1991200"/>
                <a:gd name="connsiteY16" fmla="*/ 648183 h 1759352"/>
                <a:gd name="connsiteX17" fmla="*/ 1423686 w 1991200"/>
                <a:gd name="connsiteY17" fmla="*/ 636608 h 1759352"/>
                <a:gd name="connsiteX18" fmla="*/ 1030147 w 1991200"/>
                <a:gd name="connsiteY18" fmla="*/ 694481 h 1759352"/>
                <a:gd name="connsiteX19" fmla="*/ 960699 w 1991200"/>
                <a:gd name="connsiteY19" fmla="*/ 891251 h 1759352"/>
                <a:gd name="connsiteX20" fmla="*/ 995423 w 1991200"/>
                <a:gd name="connsiteY20" fmla="*/ 1088021 h 1759352"/>
                <a:gd name="connsiteX21" fmla="*/ 1099595 w 1991200"/>
                <a:gd name="connsiteY21" fmla="*/ 1284790 h 1759352"/>
                <a:gd name="connsiteX22" fmla="*/ 1180618 w 1991200"/>
                <a:gd name="connsiteY22" fmla="*/ 1481560 h 1759352"/>
                <a:gd name="connsiteX23" fmla="*/ 1192193 w 1991200"/>
                <a:gd name="connsiteY23" fmla="*/ 1539433 h 1759352"/>
                <a:gd name="connsiteX24" fmla="*/ 1145894 w 1991200"/>
                <a:gd name="connsiteY24" fmla="*/ 1666755 h 1759352"/>
                <a:gd name="connsiteX25" fmla="*/ 1053297 w 1991200"/>
                <a:gd name="connsiteY25" fmla="*/ 1724628 h 1759352"/>
                <a:gd name="connsiteX26" fmla="*/ 821803 w 1991200"/>
                <a:gd name="connsiteY26" fmla="*/ 1759352 h 1759352"/>
                <a:gd name="connsiteX27" fmla="*/ 544010 w 1991200"/>
                <a:gd name="connsiteY27" fmla="*/ 1701479 h 1759352"/>
                <a:gd name="connsiteX28" fmla="*/ 405114 w 1991200"/>
                <a:gd name="connsiteY28" fmla="*/ 1643605 h 1759352"/>
                <a:gd name="connsiteX29" fmla="*/ 312517 w 1991200"/>
                <a:gd name="connsiteY29" fmla="*/ 1597307 h 1759352"/>
                <a:gd name="connsiteX30" fmla="*/ 150471 w 1991200"/>
                <a:gd name="connsiteY30" fmla="*/ 1446836 h 1759352"/>
                <a:gd name="connsiteX31" fmla="*/ 57874 w 1991200"/>
                <a:gd name="connsiteY31" fmla="*/ 1273215 h 1759352"/>
                <a:gd name="connsiteX32" fmla="*/ 23150 w 1991200"/>
                <a:gd name="connsiteY32" fmla="*/ 1169043 h 1759352"/>
                <a:gd name="connsiteX33" fmla="*/ 11575 w 1991200"/>
                <a:gd name="connsiteY33" fmla="*/ 1099595 h 1759352"/>
                <a:gd name="connsiteX34" fmla="*/ 0 w 1991200"/>
                <a:gd name="connsiteY34" fmla="*/ 1053296 h 1759352"/>
                <a:gd name="connsiteX35" fmla="*/ 11575 w 1991200"/>
                <a:gd name="connsiteY35" fmla="*/ 960699 h 1759352"/>
                <a:gd name="connsiteX36" fmla="*/ 57874 w 1991200"/>
                <a:gd name="connsiteY36" fmla="*/ 914400 h 1759352"/>
                <a:gd name="connsiteX37" fmla="*/ 115747 w 1991200"/>
                <a:gd name="connsiteY37" fmla="*/ 844952 h 1759352"/>
                <a:gd name="connsiteX38" fmla="*/ 162046 w 1991200"/>
                <a:gd name="connsiteY38" fmla="*/ 763929 h 1759352"/>
                <a:gd name="connsiteX39" fmla="*/ 243069 w 1991200"/>
                <a:gd name="connsiteY39" fmla="*/ 729205 h 1759352"/>
                <a:gd name="connsiteX40" fmla="*/ 254643 w 1991200"/>
                <a:gd name="connsiteY40" fmla="*/ 694481 h 17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91200" h="1759352">
                  <a:moveTo>
                    <a:pt x="173621" y="856527"/>
                  </a:moveTo>
                  <a:cubicBezTo>
                    <a:pt x="189054" y="825661"/>
                    <a:pt x="206646" y="795784"/>
                    <a:pt x="219919" y="763929"/>
                  </a:cubicBezTo>
                  <a:cubicBezTo>
                    <a:pt x="245276" y="703071"/>
                    <a:pt x="261603" y="638533"/>
                    <a:pt x="289367" y="578734"/>
                  </a:cubicBezTo>
                  <a:cubicBezTo>
                    <a:pt x="333726" y="483191"/>
                    <a:pt x="385765" y="415381"/>
                    <a:pt x="451413" y="335666"/>
                  </a:cubicBezTo>
                  <a:cubicBezTo>
                    <a:pt x="496253" y="281218"/>
                    <a:pt x="549526" y="221952"/>
                    <a:pt x="601884" y="173621"/>
                  </a:cubicBezTo>
                  <a:cubicBezTo>
                    <a:pt x="628022" y="149494"/>
                    <a:pt x="653310" y="123903"/>
                    <a:pt x="682907" y="104172"/>
                  </a:cubicBezTo>
                  <a:cubicBezTo>
                    <a:pt x="718707" y="80306"/>
                    <a:pt x="825614" y="34480"/>
                    <a:pt x="868102" y="23150"/>
                  </a:cubicBezTo>
                  <a:cubicBezTo>
                    <a:pt x="898809" y="14961"/>
                    <a:pt x="1048046" y="1683"/>
                    <a:pt x="1064871" y="0"/>
                  </a:cubicBezTo>
                  <a:cubicBezTo>
                    <a:pt x="1233905" y="5453"/>
                    <a:pt x="1540133" y="237"/>
                    <a:pt x="1713054" y="57874"/>
                  </a:cubicBezTo>
                  <a:lnTo>
                    <a:pt x="1747778" y="69448"/>
                  </a:lnTo>
                  <a:cubicBezTo>
                    <a:pt x="1759353" y="77165"/>
                    <a:pt x="1771940" y="83545"/>
                    <a:pt x="1782502" y="92598"/>
                  </a:cubicBezTo>
                  <a:cubicBezTo>
                    <a:pt x="1846149" y="147153"/>
                    <a:pt x="1872779" y="200002"/>
                    <a:pt x="1921398" y="277793"/>
                  </a:cubicBezTo>
                  <a:lnTo>
                    <a:pt x="1979271" y="370390"/>
                  </a:lnTo>
                  <a:cubicBezTo>
                    <a:pt x="1983129" y="412831"/>
                    <a:pt x="1993210" y="455162"/>
                    <a:pt x="1990846" y="497712"/>
                  </a:cubicBezTo>
                  <a:cubicBezTo>
                    <a:pt x="1989288" y="525757"/>
                    <a:pt x="1984550" y="556264"/>
                    <a:pt x="1967697" y="578734"/>
                  </a:cubicBezTo>
                  <a:cubicBezTo>
                    <a:pt x="1925484" y="635018"/>
                    <a:pt x="1842514" y="651328"/>
                    <a:pt x="1782502" y="671332"/>
                  </a:cubicBezTo>
                  <a:lnTo>
                    <a:pt x="1481560" y="648183"/>
                  </a:lnTo>
                  <a:cubicBezTo>
                    <a:pt x="1461978" y="646288"/>
                    <a:pt x="1443257" y="634601"/>
                    <a:pt x="1423686" y="636608"/>
                  </a:cubicBezTo>
                  <a:cubicBezTo>
                    <a:pt x="1291787" y="650136"/>
                    <a:pt x="1161327" y="675190"/>
                    <a:pt x="1030147" y="694481"/>
                  </a:cubicBezTo>
                  <a:cubicBezTo>
                    <a:pt x="1011381" y="735768"/>
                    <a:pt x="955363" y="829885"/>
                    <a:pt x="960699" y="891251"/>
                  </a:cubicBezTo>
                  <a:cubicBezTo>
                    <a:pt x="966469" y="957604"/>
                    <a:pt x="973256" y="1025215"/>
                    <a:pt x="995423" y="1088021"/>
                  </a:cubicBezTo>
                  <a:cubicBezTo>
                    <a:pt x="1020123" y="1158004"/>
                    <a:pt x="1069454" y="1216972"/>
                    <a:pt x="1099595" y="1284790"/>
                  </a:cubicBezTo>
                  <a:cubicBezTo>
                    <a:pt x="1126964" y="1346369"/>
                    <a:pt x="1160589" y="1416465"/>
                    <a:pt x="1180618" y="1481560"/>
                  </a:cubicBezTo>
                  <a:cubicBezTo>
                    <a:pt x="1186404" y="1500363"/>
                    <a:pt x="1188335" y="1520142"/>
                    <a:pt x="1192193" y="1539433"/>
                  </a:cubicBezTo>
                  <a:cubicBezTo>
                    <a:pt x="1176760" y="1581874"/>
                    <a:pt x="1166090" y="1626363"/>
                    <a:pt x="1145894" y="1666755"/>
                  </a:cubicBezTo>
                  <a:cubicBezTo>
                    <a:pt x="1128430" y="1701682"/>
                    <a:pt x="1085812" y="1713790"/>
                    <a:pt x="1053297" y="1724628"/>
                  </a:cubicBezTo>
                  <a:cubicBezTo>
                    <a:pt x="947935" y="1759748"/>
                    <a:pt x="957241" y="1748933"/>
                    <a:pt x="821803" y="1759352"/>
                  </a:cubicBezTo>
                  <a:cubicBezTo>
                    <a:pt x="729205" y="1740061"/>
                    <a:pt x="635145" y="1726794"/>
                    <a:pt x="544010" y="1701479"/>
                  </a:cubicBezTo>
                  <a:cubicBezTo>
                    <a:pt x="495683" y="1688055"/>
                    <a:pt x="450853" y="1664188"/>
                    <a:pt x="405114" y="1643605"/>
                  </a:cubicBezTo>
                  <a:cubicBezTo>
                    <a:pt x="373645" y="1629444"/>
                    <a:pt x="340954" y="1616857"/>
                    <a:pt x="312517" y="1597307"/>
                  </a:cubicBezTo>
                  <a:cubicBezTo>
                    <a:pt x="287646" y="1580208"/>
                    <a:pt x="175192" y="1477051"/>
                    <a:pt x="150471" y="1446836"/>
                  </a:cubicBezTo>
                  <a:cubicBezTo>
                    <a:pt x="127024" y="1418178"/>
                    <a:pt x="61633" y="1282143"/>
                    <a:pt x="57874" y="1273215"/>
                  </a:cubicBezTo>
                  <a:cubicBezTo>
                    <a:pt x="43670" y="1239481"/>
                    <a:pt x="32581" y="1204409"/>
                    <a:pt x="23150" y="1169043"/>
                  </a:cubicBezTo>
                  <a:cubicBezTo>
                    <a:pt x="17103" y="1146367"/>
                    <a:pt x="16178" y="1122608"/>
                    <a:pt x="11575" y="1099595"/>
                  </a:cubicBezTo>
                  <a:cubicBezTo>
                    <a:pt x="8455" y="1083996"/>
                    <a:pt x="3858" y="1068729"/>
                    <a:pt x="0" y="1053296"/>
                  </a:cubicBezTo>
                  <a:cubicBezTo>
                    <a:pt x="3858" y="1022430"/>
                    <a:pt x="-389" y="989412"/>
                    <a:pt x="11575" y="960699"/>
                  </a:cubicBezTo>
                  <a:cubicBezTo>
                    <a:pt x="19970" y="940552"/>
                    <a:pt x="43502" y="930825"/>
                    <a:pt x="57874" y="914400"/>
                  </a:cubicBezTo>
                  <a:cubicBezTo>
                    <a:pt x="154192" y="804323"/>
                    <a:pt x="47818" y="912884"/>
                    <a:pt x="115747" y="844952"/>
                  </a:cubicBezTo>
                  <a:cubicBezTo>
                    <a:pt x="127513" y="809655"/>
                    <a:pt x="129345" y="791958"/>
                    <a:pt x="162046" y="763929"/>
                  </a:cubicBezTo>
                  <a:cubicBezTo>
                    <a:pt x="180248" y="748327"/>
                    <a:pt x="219560" y="737042"/>
                    <a:pt x="243069" y="729205"/>
                  </a:cubicBezTo>
                  <a:lnTo>
                    <a:pt x="254643" y="6944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A4C4E03D-987B-4735-9DED-B1B2B66EFE3D}"/>
                </a:ext>
              </a:extLst>
            </p:cNvPr>
            <p:cNvSpPr/>
            <p:nvPr/>
          </p:nvSpPr>
          <p:spPr>
            <a:xfrm>
              <a:off x="1569558" y="1218107"/>
              <a:ext cx="12971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cat</a:t>
              </a:r>
              <a:endParaRPr lang="tr-TR" sz="2800" i="0" dirty="0">
                <a:solidFill>
                  <a:srgbClr val="0070C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CDF16B76-1A50-43D5-A3EB-BF6797BCB20D}"/>
                </a:ext>
              </a:extLst>
            </p:cNvPr>
            <p:cNvSpPr/>
            <p:nvPr/>
          </p:nvSpPr>
          <p:spPr>
            <a:xfrm>
              <a:off x="715418" y="2407036"/>
              <a:ext cx="12971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dog</a:t>
              </a:r>
              <a:endParaRPr lang="tr-TR" sz="2800" i="0" dirty="0">
                <a:solidFill>
                  <a:srgbClr val="0070C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0C1865CB-0405-458C-9CFF-A4E2CB6FBFF9}"/>
                </a:ext>
              </a:extLst>
            </p:cNvPr>
            <p:cNvSpPr/>
            <p:nvPr/>
          </p:nvSpPr>
          <p:spPr>
            <a:xfrm>
              <a:off x="2351584" y="1411310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F0759B0F-A8CA-4F45-903A-80B3B2428265}"/>
                </a:ext>
              </a:extLst>
            </p:cNvPr>
            <p:cNvSpPr/>
            <p:nvPr/>
          </p:nvSpPr>
          <p:spPr>
            <a:xfrm>
              <a:off x="1463328" y="2845831"/>
              <a:ext cx="180000" cy="1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5851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2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8646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документов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53D56D5-B3E4-4502-BAC5-C8A6306BDA68}"/>
              </a:ext>
            </a:extLst>
          </p:cNvPr>
          <p:cNvSpPr/>
          <p:nvPr/>
        </p:nvSpPr>
        <p:spPr>
          <a:xfrm>
            <a:off x="753204" y="1342679"/>
            <a:ext cx="86423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 «мешок слов»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E5BB3CC-07F7-472E-B294-ECC88BADBCDB}"/>
              </a:ext>
            </a:extLst>
          </p:cNvPr>
          <p:cNvSpPr/>
          <p:nvPr/>
        </p:nvSpPr>
        <p:spPr>
          <a:xfrm>
            <a:off x="726412" y="2438392"/>
            <a:ext cx="97952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Каждое предложение представляет собой сумму векторных вложений слов в нем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758227A-5119-43E0-BEAC-17739F246546}"/>
              </a:ext>
            </a:extLst>
          </p:cNvPr>
          <p:cNvSpPr/>
          <p:nvPr/>
        </p:nvSpPr>
        <p:spPr>
          <a:xfrm>
            <a:off x="753204" y="4026548"/>
            <a:ext cx="8735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ближайшего к вашему предложение из Корпуса</a:t>
            </a:r>
          </a:p>
        </p:txBody>
      </p:sp>
    </p:spTree>
    <p:extLst>
      <p:ext uri="{BB962C8B-B14F-4D97-AF65-F5344CB8AC3E}">
        <p14:creationId xmlns:p14="http://schemas.microsoft.com/office/powerpoint/2010/main" val="23571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5" grpId="0"/>
      <p:bldP spid="46" grpId="0"/>
      <p:bldP spid="4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B021AE-9AA7-4E59-B2DF-934B3C25C99E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D249B-5CE0-48DE-8EC3-09CD6541B460}"/>
              </a:ext>
            </a:extLst>
          </p:cNvPr>
          <p:cNvSpPr txBox="1"/>
          <p:nvPr/>
        </p:nvSpPr>
        <p:spPr>
          <a:xfrm>
            <a:off x="19811" y="1152416"/>
            <a:ext cx="1245738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Вложения (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Токены – цифры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Перед началом - 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Лемматизация</a:t>
            </a: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стемминг</a:t>
            </a:r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Счетчики / Частоты слов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TF-IDF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Классические алгоритмы МО</a:t>
            </a:r>
          </a:p>
          <a:p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Контекстный подход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 by Word, Word by Doc</a:t>
            </a:r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Word2Vec</a:t>
            </a:r>
            <a:endParaRPr lang="ru-RU" sz="2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1"/>
            <a:r>
              <a:rPr lang="ru-RU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Алгебра над векторными представлениями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Наивный машинный перевод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4ED127C-001D-F8BC-8A96-0B7FB1ADFD1F}"/>
              </a:ext>
            </a:extLst>
          </p:cNvPr>
          <p:cNvSpPr txBox="1">
            <a:spLocks/>
          </p:cNvSpPr>
          <p:nvPr/>
        </p:nvSpPr>
        <p:spPr>
          <a:xfrm>
            <a:off x="2207568" y="3993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A5AB88-D7D6-4375-9BA5-95ABB2B2FDE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44AB9B-3C7C-4523-823F-206A4505CA70}"/>
              </a:ext>
            </a:extLst>
          </p:cNvPr>
          <p:cNvSpPr/>
          <p:nvPr/>
        </p:nvSpPr>
        <p:spPr>
          <a:xfrm>
            <a:off x="2279576" y="270810"/>
            <a:ext cx="770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модели. Антон Долганов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C470DC0-6682-4BB5-9EB1-6759999838C5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9C3EA-DF43-4BB2-9655-F0F605E3D789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227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A984BF-0715-455F-ACF0-596F386A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77609C-789B-41B1-A98A-B2F2172E04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83C4F8-60B1-485E-A55A-6F234F59B9E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FAF4BB-3362-40C3-BD90-A041A749BAA3}"/>
              </a:ext>
            </a:extLst>
          </p:cNvPr>
          <p:cNvSpPr/>
          <p:nvPr/>
        </p:nvSpPr>
        <p:spPr>
          <a:xfrm>
            <a:off x="2279576" y="270810"/>
            <a:ext cx="91450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Обработка естественного языка: задачи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989E0-F698-4D4F-8538-AB439005113D}"/>
              </a:ext>
            </a:extLst>
          </p:cNvPr>
          <p:cNvSpPr txBox="1"/>
          <p:nvPr/>
        </p:nvSpPr>
        <p:spPr>
          <a:xfrm>
            <a:off x="763541" y="1257326"/>
            <a:ext cx="102251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текстов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Машинный перевод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Правка текстов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Диалоговые системы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Поисковики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Резюмирование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E139CBF-4682-460D-8E09-5B1DCCDFB02E}"/>
              </a:ext>
            </a:extLst>
          </p:cNvPr>
          <p:cNvSpPr/>
          <p:nvPr/>
        </p:nvSpPr>
        <p:spPr>
          <a:xfrm>
            <a:off x="979565" y="1689374"/>
            <a:ext cx="11208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Спам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Спам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рецензия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т.д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3B4E53-39EC-49CA-8F93-81A9811B3B69}"/>
              </a:ext>
            </a:extLst>
          </p:cNvPr>
          <p:cNvSpPr/>
          <p:nvPr/>
        </p:nvSpPr>
        <p:spPr>
          <a:xfrm>
            <a:off x="1051573" y="2578078"/>
            <a:ext cx="4690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translate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xD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AAFA63C7-C341-4C72-A234-436573AD3032}"/>
                  </a:ext>
                </a:extLst>
              </p:cNvPr>
              <p:cNvSpPr/>
              <p:nvPr/>
            </p:nvSpPr>
            <p:spPr>
              <a:xfrm>
                <a:off x="1051573" y="3442174"/>
                <a:ext cx="97930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Helo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mu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friend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hello my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friend</a:t>
                </a: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AAFA63C7-C341-4C72-A234-436573AD3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73" y="3442174"/>
                <a:ext cx="9793088" cy="523220"/>
              </a:xfrm>
              <a:prstGeom prst="rect">
                <a:avLst/>
              </a:prstGeom>
              <a:blipFill>
                <a:blip r:embed="rId4"/>
                <a:stretch>
                  <a:fillRect t="-14118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A5B7B8-5F9C-4C6D-B67A-D9DDF713482E}"/>
              </a:ext>
            </a:extLst>
          </p:cNvPr>
          <p:cNvSpPr/>
          <p:nvPr/>
        </p:nvSpPr>
        <p:spPr>
          <a:xfrm>
            <a:off x="1051573" y="4234262"/>
            <a:ext cx="4989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Alexa,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play </a:t>
            </a:r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Despacito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0B0FDD9-A15B-4F33-AAEC-10F541D07457}"/>
              </a:ext>
            </a:extLst>
          </p:cNvPr>
          <p:cNvSpPr/>
          <p:nvPr/>
        </p:nvSpPr>
        <p:spPr>
          <a:xfrm>
            <a:off x="1051573" y="5098358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Ok,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Google…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2387EF9-E985-400E-BE49-8EE44E929667}"/>
              </a:ext>
            </a:extLst>
          </p:cNvPr>
          <p:cNvSpPr/>
          <p:nvPr/>
        </p:nvSpPr>
        <p:spPr>
          <a:xfrm>
            <a:off x="1051573" y="5951116"/>
            <a:ext cx="22204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TL;DR</a:t>
            </a:r>
          </a:p>
        </p:txBody>
      </p:sp>
    </p:spTree>
    <p:extLst>
      <p:ext uri="{BB962C8B-B14F-4D97-AF65-F5344CB8AC3E}">
        <p14:creationId xmlns:p14="http://schemas.microsoft.com/office/powerpoint/2010/main" val="126028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127448" y="1916832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2244852" y="4035893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Зеленая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трава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растет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6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быстро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54060" y="2297462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Прилагательное:</a:t>
            </a:r>
          </a:p>
          <a:p>
            <a:r>
              <a:rPr lang="ru-RU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имеющий цвет растущей листвы;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заросший зеленью, растительностью;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жарг. комп. жарг. </a:t>
            </a:r>
            <a:r>
              <a:rPr lang="ru-RU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Экологичный</a:t>
            </a:r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незрелый, неспелый</a:t>
            </a:r>
          </a:p>
          <a:p>
            <a:r>
              <a:rPr lang="ru-RU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молодой, неопытный, плохо знающий жизнь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4581128"/>
            <a:ext cx="7488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Существительное:</a:t>
            </a:r>
          </a:p>
          <a:p>
            <a:r>
              <a:rPr lang="ru-RU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растение, не образующее одревесневающих стеблей;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ед. ч.: покров земли из таких растений;</a:t>
            </a:r>
          </a:p>
          <a:p>
            <a:r>
              <a:rPr lang="ru-RU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жарг. любое наркотическое вещество, предназначенное для курения 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528048" y="2348880"/>
            <a:ext cx="5112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Глагол:</a:t>
            </a:r>
          </a:p>
          <a:p>
            <a:r>
              <a:rPr lang="ru-RU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увеличиваться в размерах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воспитываться </a:t>
            </a:r>
          </a:p>
          <a:p>
            <a:r>
              <a:rPr lang="ru-RU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перен. совершенствоваться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6600056" y="5805264"/>
            <a:ext cx="5184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Наречие:</a:t>
            </a:r>
          </a:p>
          <a:p>
            <a:r>
              <a:rPr lang="ru-RU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нареч. к быстрый;</a:t>
            </a:r>
          </a:p>
          <a:p>
            <a:r>
              <a:rPr lang="ru-RU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через небольшой промежуток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50260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132856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983432" y="3212976"/>
            <a:ext cx="110437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You have completed the task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92D050"/>
                </a:solidFill>
                <a:latin typeface="Helvetica Neue"/>
              </a:rPr>
              <a:t>adverb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You are doing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in machine learning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B050"/>
                </a:solidFill>
                <a:latin typeface="Helvetica Neue"/>
              </a:rPr>
              <a:t>adjective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, not everyone are participating equally. [interjection]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The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is empty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0070C0"/>
                </a:solidFill>
                <a:latin typeface="Helvetica Neue"/>
              </a:rPr>
              <a:t>noun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Tears are starting to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b="1" dirty="0">
                <a:solidFill>
                  <a:srgbClr val="FF0000"/>
                </a:solidFill>
                <a:latin typeface="Helvetica Neue"/>
              </a:rPr>
              <a:t>well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 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in his eyes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. [</a:t>
            </a:r>
            <a:r>
              <a:rPr lang="en-US" sz="2800" dirty="0">
                <a:solidFill>
                  <a:srgbClr val="7030A0"/>
                </a:solidFill>
                <a:latin typeface="Helvetica Neue"/>
              </a:rPr>
              <a:t>verb</a:t>
            </a:r>
            <a:r>
              <a:rPr lang="en-US" sz="2800" dirty="0">
                <a:solidFill>
                  <a:schemeClr val="bg1"/>
                </a:solidFill>
                <a:latin typeface="Helvetica Neue"/>
              </a:rPr>
              <a:t>]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33506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055440" y="234888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Семантика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Позиция слова (относительная и абсолютная)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Грамматические связи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850C706-B44E-460C-AAA6-01D5A0BDC0EC}"/>
              </a:ext>
            </a:extLst>
          </p:cNvPr>
          <p:cNvSpPr/>
          <p:nvPr/>
        </p:nvSpPr>
        <p:spPr>
          <a:xfrm>
            <a:off x="1199456" y="3861048"/>
            <a:ext cx="100602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Helvetica Neue"/>
              </a:rPr>
              <a:t>Собака не пошла по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дороге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потому что </a:t>
            </a:r>
            <a:r>
              <a:rPr lang="ru-RU" sz="2800" dirty="0">
                <a:solidFill>
                  <a:srgbClr val="FF0000"/>
                </a:solidFill>
                <a:latin typeface="Helvetica Neue"/>
              </a:rPr>
              <a:t>она</a:t>
            </a:r>
            <a:r>
              <a:rPr lang="ru-RU" sz="2800" dirty="0">
                <a:solidFill>
                  <a:schemeClr val="bg1"/>
                </a:solidFill>
                <a:latin typeface="Helvetica Neue"/>
              </a:rPr>
              <a:t> </a:t>
            </a:r>
            <a:r>
              <a:rPr lang="ru-RU" sz="2800" dirty="0">
                <a:solidFill>
                  <a:srgbClr val="7030A0"/>
                </a:solidFill>
                <a:latin typeface="Helvetica Neue"/>
              </a:rPr>
              <a:t>мокрая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Собака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не пошла по дороге потому что </a:t>
            </a:r>
            <a:r>
              <a:rPr lang="ru-RU" sz="2800" b="0" i="0" dirty="0">
                <a:solidFill>
                  <a:srgbClr val="FF0000"/>
                </a:solidFill>
                <a:effectLst/>
                <a:latin typeface="Helvetica Neue"/>
              </a:rPr>
              <a:t>она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ru-RU" sz="2800" b="0" i="0" dirty="0">
                <a:solidFill>
                  <a:srgbClr val="0070C0"/>
                </a:solidFill>
                <a:effectLst/>
                <a:latin typeface="Helvetica Neue"/>
              </a:rPr>
              <a:t>боится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endParaRPr lang="en-US" sz="2800" b="0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071664" y="1124744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Проблемы «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цифровизации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слов</a:t>
            </a:r>
          </a:p>
        </p:txBody>
      </p:sp>
    </p:spTree>
    <p:extLst>
      <p:ext uri="{BB962C8B-B14F-4D97-AF65-F5344CB8AC3E}">
        <p14:creationId xmlns:p14="http://schemas.microsoft.com/office/powerpoint/2010/main" val="34410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8391</TotalTime>
  <Words>2863</Words>
  <Application>Microsoft Office PowerPoint</Application>
  <PresentationFormat>Широкоэкранный</PresentationFormat>
  <Paragraphs>937</Paragraphs>
  <Slides>57</Slides>
  <Notes>56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7" baseType="lpstr">
      <vt:lpstr>32</vt:lpstr>
      <vt:lpstr>-apple-system</vt:lpstr>
      <vt:lpstr>Arial</vt:lpstr>
      <vt:lpstr>Calibri</vt:lpstr>
      <vt:lpstr>Cambria Math</vt:lpstr>
      <vt:lpstr>Courier New</vt:lpstr>
      <vt:lpstr>Helvetica Neue</vt:lpstr>
      <vt:lpstr>Times New Roman</vt:lpstr>
      <vt:lpstr>Verdana</vt:lpstr>
      <vt:lpstr>Тема Office</vt:lpstr>
      <vt:lpstr>Презентация PowerPoint</vt:lpstr>
      <vt:lpstr>Презентация PowerPoint</vt:lpstr>
      <vt:lpstr>Содержание</vt:lpstr>
      <vt:lpstr>Презентация PowerPoint</vt:lpstr>
      <vt:lpstr>Обработка естественного языка: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 хитрые представления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Стемминг</vt:lpstr>
      <vt:lpstr>Лемматизация</vt:lpstr>
      <vt:lpstr>Презентация PowerPoint</vt:lpstr>
      <vt:lpstr>Презентация PowerPoint</vt:lpstr>
      <vt:lpstr>Простой вектор признаков</vt:lpstr>
      <vt:lpstr>Презентация PowerPoint</vt:lpstr>
      <vt:lpstr>Ну или по серьезному</vt:lpstr>
      <vt:lpstr>Презентация PowerPoint</vt:lpstr>
      <vt:lpstr>Частоты слов</vt:lpstr>
      <vt:lpstr>Обратная частота документа  Inverse Document Frequency IDF</vt:lpstr>
      <vt:lpstr>Term Frequency TF + (*) Inverse Document Frequency IDF = win</vt:lpstr>
      <vt:lpstr>Ну или по серьезному</vt:lpstr>
      <vt:lpstr>Теорема Байеса</vt:lpstr>
      <vt:lpstr>Презентация PowerPoint</vt:lpstr>
      <vt:lpstr>Презентация PowerPoint</vt:lpstr>
      <vt:lpstr>Презентация PowerPoint</vt:lpstr>
      <vt:lpstr>Байесовский подход</vt:lpstr>
      <vt:lpstr>Презентация PowerPoint</vt:lpstr>
      <vt:lpstr>Контекст</vt:lpstr>
      <vt:lpstr>Word by Word</vt:lpstr>
      <vt:lpstr>Word by Document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Представление слов и one-hot encoding</vt:lpstr>
      <vt:lpstr>Word2Vec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Поиск документов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277</cp:revision>
  <dcterms:created xsi:type="dcterms:W3CDTF">2019-05-20T04:53:11Z</dcterms:created>
  <dcterms:modified xsi:type="dcterms:W3CDTF">2023-05-03T13:49:56Z</dcterms:modified>
</cp:coreProperties>
</file>